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62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3B69"/>
    <a:srgbClr val="4152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3B052-A59B-4AE3-A89A-E7748630C1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DA9EC4-FEA9-41D2-BE8D-F709F01D37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E155CF-52F5-4879-B7F3-D05812AC4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053AC-61ED-4C2F-90BF-D4A916545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B2ED7-A198-4613-B8C9-EE02BAE24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178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B47DD-81F8-4128-9E50-04A9F2D3D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6564D1-2B83-4C0F-ACBA-E91472C50A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A1D7D-D2EC-4ADB-9C65-191DEC82D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CB571-86F9-474A-826A-75CC21C88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384F5F-50E6-4BB9-B848-EE2302C02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190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3F08DF-1C0D-4F53-A3AB-95D7B55FA0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761999"/>
            <a:ext cx="2628900" cy="54149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0D3BBD-C494-4E94-B189-319802A93E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761999"/>
            <a:ext cx="7734300" cy="5414963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C0BD9-4BED-43D3-852F-B74B949A2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7811DC-C725-4462-B622-DB96A8987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42D06-438F-4150-9238-E2FAEE5E2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004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8991-AEF1-4F19-AAB8-436EAD58C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B44F-E7DA-40C6-8B44-71EAB6BDF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Wingdings" panose="05000000000000000000" pitchFamily="2" charset="2"/>
              <a:buChar char="§"/>
              <a:defRPr/>
            </a:lvl1pPr>
            <a:lvl2pPr marL="685800" indent="-228600">
              <a:buFont typeface="Wingdings" panose="05000000000000000000" pitchFamily="2" charset="2"/>
              <a:buChar char="§"/>
              <a:defRPr/>
            </a:lvl2pPr>
            <a:lvl3pPr>
              <a:buFont typeface="Wingdings" panose="05000000000000000000" pitchFamily="2" charset="2"/>
              <a:buChar char="§"/>
              <a:defRPr/>
            </a:lvl3pPr>
            <a:lvl4pPr marL="1600200" indent="-228600">
              <a:buFont typeface="Wingdings" panose="05000000000000000000" pitchFamily="2" charset="2"/>
              <a:buChar char="§"/>
              <a:defRPr/>
            </a:lvl4pPr>
            <a:lvl5pP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F71817-A045-48C0-975B-CBEF88E95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C39F0-32D4-407C-8BCA-97F2D9E50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F4459-37B2-4F87-B508-DB04D4332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890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BBD03-9D57-48E9-8B43-688B72997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3F376C-8A2F-4BE5-9669-4A6DA21B7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54893-212E-4450-8F7A-27256B31F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E881A-3958-44A9-9EDB-D86F4E414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EDBC4F-D9B8-4BFA-BE4F-D4B9B739D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36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C8777-C460-4649-8822-CA943386D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F69E6-1094-437B-AA7E-0E21B7136C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57399"/>
            <a:ext cx="5181600" cy="41195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0BC963-4591-4BE3-AE63-4999A13C50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057399"/>
            <a:ext cx="5181600" cy="4119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04D5BB-DB84-4266-9B4F-E65CCFE5B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1A99B5-D493-4AB1-AF24-6660540D5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E178D0-5F1E-43FA-B447-53501EDD1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123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C85CC-8D2B-4219-A2A4-1625A02DF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68338"/>
            <a:ext cx="10515600" cy="108426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143C8-1CF7-440E-99A3-052731459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828800"/>
            <a:ext cx="5157787" cy="82391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EFF5CA-4662-4430-80C7-99CD7D66C9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743199"/>
            <a:ext cx="5157787" cy="34464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6CB5B7-DC23-41CE-872B-E25BD64F84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28800"/>
            <a:ext cx="5183188" cy="82391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F7633C-C24D-4947-979C-132B3AC405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743199"/>
            <a:ext cx="5183188" cy="34464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8A46E1-3934-4807-900F-CA7A4D8D6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C9C6EA-1549-4601-8226-E5C43469C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658246-003D-4024-9F4B-BA3BD3FBF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930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2DD4C-BFBC-4087-B94C-4DD0690E8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B9D434-8228-4C7F-B520-14121EBC9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7B89BD-A70A-48D2-A3D9-DB2C0DB12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ACF4EF-5A2A-4A47-81DF-80CB51306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433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8B9F00-8450-475B-B155-993BAF212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0FDDA3-8E6F-42F7-BFBE-7FA9C647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C8E678-81B8-4356-9624-A0B99953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823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10DAA-DDE3-4C9C-8171-385A3DAC8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1371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73DB2-BD72-4F5E-9CA2-197343A09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F01536-2B0A-42A2-827E-2EB2C324A5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09800"/>
            <a:ext cx="3932237" cy="3659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22CD09-61EF-4733-831C-5B133DAE1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109FCF-96E4-4EBF-AAFB-5E9AD22A6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381A6-E580-49A4-989C-EF4A54F83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812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CFA6E-F719-4613-8815-591471E72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1371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4384F3-CDE0-4329-B76D-45AAC94B04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A9D7EB-40DA-460F-A48A-3E6D5E5612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09800"/>
            <a:ext cx="3932237" cy="3659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56944C-E229-457E-868E-C48FF47DA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7115FE-359F-46EA-A3C8-0D18544E3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165D17-3010-4FF5-9071-5CCD3E699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318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 7">
            <a:extLst>
              <a:ext uri="{FF2B5EF4-FFF2-40B4-BE49-F238E27FC236}">
                <a16:creationId xmlns:a16="http://schemas.microsoft.com/office/drawing/2014/main" id="{DD7EAFE6-2BB9-41FB-9CF4-588CFC708774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447F1F-BFA8-4A56-894B-40120132E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8FB99-0FA3-49F4-99A1-61919F942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78657"/>
            <a:ext cx="10515600" cy="39983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DCCAE5-4EB0-4174-BD15-4943899B0A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293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AA70F276-1833-4A75-9C1D-A56E2295A68D}" type="datetimeFigureOut">
              <a:rPr lang="en-US" smtClean="0"/>
              <a:pPr/>
              <a:t>11/14/2021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4189E-43B2-4CEE-B13E-61A1FBBBD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293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0530F-0BC8-46EF-A765-DD58B53675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4293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28844951-7827-47D4-8276-7DDE1FA7D85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559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marL="0" algn="l" defTabSz="914400" rtl="0" eaLnBrk="1" latinLnBrk="0" hangingPunct="1">
        <a:lnSpc>
          <a:spcPct val="90000"/>
        </a:lnSpc>
        <a:spcBef>
          <a:spcPct val="0"/>
        </a:spcBef>
        <a:buNone/>
        <a:defRPr lang="en-US" sz="5200" kern="1200" dirty="0">
          <a:gradFill flip="none" rotWithShape="1">
            <a:gsLst>
              <a:gs pos="0">
                <a:schemeClr val="accent5"/>
              </a:gs>
              <a:gs pos="100000">
                <a:schemeClr val="accent1">
                  <a:alpha val="70000"/>
                </a:schemeClr>
              </a:gs>
            </a:gsLst>
            <a:lin ang="0" scaled="1"/>
            <a:tileRect/>
          </a:gradFill>
          <a:latin typeface="+mj-lt"/>
          <a:ea typeface="+mn-ea"/>
          <a:cs typeface="Angsana New" panose="02020603050405020304" pitchFamily="18" charset="-34"/>
        </a:defRPr>
      </a:lvl1pPr>
    </p:titleStyle>
    <p:bodyStyle>
      <a:lvl1pPr marL="4572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8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1pPr>
      <a:lvl2pPr marL="8001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4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2pPr>
      <a:lvl3pPr marL="12573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0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3pPr>
      <a:lvl4pPr marL="165735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18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4pPr>
      <a:lvl5pPr marL="211455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18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cipci.cpf@ufsb.edu.br" TargetMode="External"/><Relationship Id="rId3" Type="http://schemas.openxmlformats.org/officeDocument/2006/relationships/image" Target="../media/image2.jpg"/><Relationship Id="rId7" Type="http://schemas.openxmlformats.org/officeDocument/2006/relationships/hyperlink" Target="mailto:cipci.csc@ufsb.edu.br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ipci.cja@ufsb.edu.br" TargetMode="Externa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97;p14">
            <a:extLst>
              <a:ext uri="{FF2B5EF4-FFF2-40B4-BE49-F238E27FC236}">
                <a16:creationId xmlns:a16="http://schemas.microsoft.com/office/drawing/2014/main" id="{847C27DA-4E58-4B65-B0DF-D691B227C641}"/>
              </a:ext>
            </a:extLst>
          </p:cNvPr>
          <p:cNvSpPr txBox="1"/>
          <p:nvPr/>
        </p:nvSpPr>
        <p:spPr>
          <a:xfrm>
            <a:off x="1358152" y="594566"/>
            <a:ext cx="10322256" cy="455810"/>
          </a:xfrm>
          <a:prstGeom prst="rect">
            <a:avLst/>
          </a:prstGeom>
        </p:spPr>
        <p:txBody>
          <a:bodyPr spcFirstLastPara="1" vert="horz" lIns="91440" tIns="45720" rIns="91440" bIns="45720" rtlCol="0" anchor="b" anchorCtr="0">
            <a:normAutofit fontScale="92500" lnSpcReduction="10000"/>
          </a:bodyPr>
          <a:lstStyle/>
          <a:p>
            <a:pPr marR="0" lvl="0" indent="0" algn="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376092"/>
              </a:buClr>
              <a:buSzPts val="8500"/>
            </a:pPr>
            <a:r>
              <a:rPr lang="en-US" sz="2400" b="1" i="0" u="none" dirty="0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  <a:latin typeface="+mj-lt"/>
                <a:cs typeface="Angsana New" panose="02020603050405020304" pitchFamily="18" charset="-34"/>
                <a:sym typeface="Aharoni"/>
              </a:rPr>
              <a:t> </a:t>
            </a:r>
            <a:r>
              <a:rPr lang="en-US" sz="2400" b="1" i="0" u="none" dirty="0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  <a:latin typeface="+mj-lt"/>
                <a:cs typeface="Angsana New" panose="02020603050405020304" pitchFamily="18" charset="-34"/>
                <a:sym typeface="Arial"/>
              </a:rPr>
              <a:t>7º CIPCI 2021 - </a:t>
            </a:r>
            <a:r>
              <a:rPr lang="en-US" sz="2400" b="1" i="0" u="none" dirty="0" err="1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  <a:latin typeface="+mj-lt"/>
                <a:cs typeface="Angsana New" panose="02020603050405020304" pitchFamily="18" charset="-34"/>
                <a:sym typeface="Arial"/>
              </a:rPr>
              <a:t>Congresso</a:t>
            </a:r>
            <a:r>
              <a:rPr lang="en-US" sz="2400" b="1" i="0" u="none" dirty="0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  <a:latin typeface="+mj-lt"/>
                <a:cs typeface="Angsana New" panose="02020603050405020304" pitchFamily="18" charset="-34"/>
                <a:sym typeface="Arial"/>
              </a:rPr>
              <a:t> de </a:t>
            </a:r>
            <a:r>
              <a:rPr lang="en-US" sz="2400" b="1" i="0" u="none" dirty="0" err="1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  <a:latin typeface="+mj-lt"/>
                <a:cs typeface="Angsana New" panose="02020603050405020304" pitchFamily="18" charset="-34"/>
                <a:sym typeface="Arial"/>
              </a:rPr>
              <a:t>Iniciação</a:t>
            </a:r>
            <a:r>
              <a:rPr lang="en-US" sz="2400" b="1" i="0" u="none" dirty="0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  <a:latin typeface="+mj-lt"/>
                <a:cs typeface="Angsana New" panose="02020603050405020304" pitchFamily="18" charset="-34"/>
                <a:sym typeface="Arial"/>
              </a:rPr>
              <a:t> a </a:t>
            </a:r>
            <a:r>
              <a:rPr lang="en-US" sz="2400" b="1" i="0" u="none" dirty="0" err="1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  <a:latin typeface="+mj-lt"/>
                <a:cs typeface="Angsana New" panose="02020603050405020304" pitchFamily="18" charset="-34"/>
                <a:sym typeface="Arial"/>
              </a:rPr>
              <a:t>Pesquisa</a:t>
            </a:r>
            <a:r>
              <a:rPr lang="en-US" sz="2400" b="1" i="0" u="none" dirty="0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  <a:latin typeface="+mj-lt"/>
                <a:cs typeface="Angsana New" panose="02020603050405020304" pitchFamily="18" charset="-34"/>
                <a:sym typeface="Arial"/>
              </a:rPr>
              <a:t>, </a:t>
            </a:r>
            <a:r>
              <a:rPr lang="en-US" sz="2400" b="1" i="0" u="none" dirty="0" err="1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  <a:latin typeface="+mj-lt"/>
                <a:cs typeface="Angsana New" panose="02020603050405020304" pitchFamily="18" charset="-34"/>
                <a:sym typeface="Arial"/>
              </a:rPr>
              <a:t>Criação</a:t>
            </a:r>
            <a:r>
              <a:rPr lang="en-US" sz="2400" b="1" i="0" u="none" dirty="0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  <a:latin typeface="+mj-lt"/>
                <a:cs typeface="Angsana New" panose="02020603050405020304" pitchFamily="18" charset="-34"/>
                <a:sym typeface="Arial"/>
              </a:rPr>
              <a:t> e </a:t>
            </a:r>
            <a:r>
              <a:rPr lang="en-US" sz="2400" b="1" i="0" u="none" dirty="0" err="1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  <a:latin typeface="+mj-lt"/>
                <a:cs typeface="Angsana New" panose="02020603050405020304" pitchFamily="18" charset="-34"/>
                <a:sym typeface="Arial"/>
              </a:rPr>
              <a:t>Inovação</a:t>
            </a:r>
            <a:endParaRPr lang="en-US" sz="2400" b="1" i="0" u="none" dirty="0">
              <a:gradFill flip="none" rotWithShape="1">
                <a:gsLst>
                  <a:gs pos="0">
                    <a:schemeClr val="accent5">
                      <a:alpha val="70000"/>
                    </a:schemeClr>
                  </a:gs>
                  <a:gs pos="100000">
                    <a:schemeClr val="accent1">
                      <a:alpha val="70000"/>
                    </a:schemeClr>
                  </a:gs>
                </a:gsLst>
                <a:lin ang="0" scaled="1"/>
                <a:tileRect/>
              </a:gradFill>
              <a:latin typeface="+mj-lt"/>
              <a:cs typeface="Angsana New" panose="02020603050405020304" pitchFamily="18" charset="-34"/>
              <a:sym typeface="Arial"/>
            </a:endParaRPr>
          </a:p>
        </p:txBody>
      </p:sp>
      <p:sp>
        <p:nvSpPr>
          <p:cNvPr id="10" name="Espaço Reservado para Conteúdo 9">
            <a:extLst>
              <a:ext uri="{FF2B5EF4-FFF2-40B4-BE49-F238E27FC236}">
                <a16:creationId xmlns:a16="http://schemas.microsoft.com/office/drawing/2014/main" id="{2E2785C0-DD9B-46D2-B658-6516A263F6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6482" y="1177236"/>
            <a:ext cx="10659035" cy="585118"/>
          </a:xfrm>
        </p:spPr>
        <p:txBody>
          <a:bodyPr>
            <a:normAutofit/>
          </a:bodyPr>
          <a:lstStyle/>
          <a:p>
            <a:pPr algn="ctr"/>
            <a:r>
              <a:rPr lang="en-US" sz="20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OREINTAÇÕES GERAIS PARA USO DESTE TEMPLATE</a:t>
            </a:r>
            <a:endParaRPr lang="pt-BR" sz="2000" dirty="0"/>
          </a:p>
        </p:txBody>
      </p:sp>
      <p:pic>
        <p:nvPicPr>
          <p:cNvPr id="11" name="Google Shape;102;p14" descr="Logotipo, nome da empresa&#10;&#10;Descrição gerada automaticamente">
            <a:extLst>
              <a:ext uri="{FF2B5EF4-FFF2-40B4-BE49-F238E27FC236}">
                <a16:creationId xmlns:a16="http://schemas.microsoft.com/office/drawing/2014/main" id="{F4B4132A-AD18-4700-9F33-C6A7DFDCAF33}"/>
              </a:ext>
            </a:extLst>
          </p:cNvPr>
          <p:cNvPicPr preferRelativeResize="0">
            <a:picLocks/>
          </p:cNvPicPr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601485" y="5772444"/>
            <a:ext cx="996057" cy="58511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101;p14">
            <a:extLst>
              <a:ext uri="{FF2B5EF4-FFF2-40B4-BE49-F238E27FC236}">
                <a16:creationId xmlns:a16="http://schemas.microsoft.com/office/drawing/2014/main" id="{942A42AF-2BB6-438D-86FF-4AC0301DDDA2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802203" y="5772445"/>
            <a:ext cx="780635" cy="585118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CaixaDeTexto 12">
            <a:extLst>
              <a:ext uri="{FF2B5EF4-FFF2-40B4-BE49-F238E27FC236}">
                <a16:creationId xmlns:a16="http://schemas.microsoft.com/office/drawing/2014/main" id="{10BC0ABE-421B-4652-8058-95619232A334}"/>
              </a:ext>
            </a:extLst>
          </p:cNvPr>
          <p:cNvSpPr txBox="1"/>
          <p:nvPr/>
        </p:nvSpPr>
        <p:spPr>
          <a:xfrm>
            <a:off x="10338648" y="5495445"/>
            <a:ext cx="9960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Fomento</a:t>
            </a:r>
            <a:r>
              <a:rPr lang="pt-BR" sz="1200" b="1" dirty="0"/>
              <a:t>: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652E10FF-476F-4CF4-95DC-146EDC7084B6}"/>
              </a:ext>
            </a:extLst>
          </p:cNvPr>
          <p:cNvSpPr txBox="1"/>
          <p:nvPr/>
        </p:nvSpPr>
        <p:spPr>
          <a:xfrm>
            <a:off x="655590" y="5526222"/>
            <a:ext cx="9960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Realização</a:t>
            </a:r>
            <a:r>
              <a:rPr lang="pt-BR" sz="1400" dirty="0"/>
              <a:t>:</a:t>
            </a:r>
          </a:p>
        </p:txBody>
      </p:sp>
      <p:pic>
        <p:nvPicPr>
          <p:cNvPr id="15" name="Imagem 14" descr="Uma imagem contendo Interface gráfica do usuário&#10;&#10;Descrição gerada automaticamente">
            <a:extLst>
              <a:ext uri="{FF2B5EF4-FFF2-40B4-BE49-F238E27FC236}">
                <a16:creationId xmlns:a16="http://schemas.microsoft.com/office/drawing/2014/main" id="{F086DDA3-2FE8-4A2C-A91D-AE8ECB9ABE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5590" y="5911114"/>
            <a:ext cx="886691" cy="307777"/>
          </a:xfrm>
          <a:prstGeom prst="rect">
            <a:avLst/>
          </a:prstGeom>
        </p:spPr>
      </p:pic>
      <p:pic>
        <p:nvPicPr>
          <p:cNvPr id="16" name="Google Shape;106;p14">
            <a:extLst>
              <a:ext uri="{FF2B5EF4-FFF2-40B4-BE49-F238E27FC236}">
                <a16:creationId xmlns:a16="http://schemas.microsoft.com/office/drawing/2014/main" id="{0F15EF45-F7F6-412E-B5A4-A2339FA1F5B8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43141" y="595030"/>
            <a:ext cx="1008505" cy="1268918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CaixaDeTexto 19">
            <a:extLst>
              <a:ext uri="{FF2B5EF4-FFF2-40B4-BE49-F238E27FC236}">
                <a16:creationId xmlns:a16="http://schemas.microsoft.com/office/drawing/2014/main" id="{FF27D5AC-DBB4-4FD5-9D9E-CF8244C5FAAF}"/>
              </a:ext>
            </a:extLst>
          </p:cNvPr>
          <p:cNvSpPr txBox="1"/>
          <p:nvPr/>
        </p:nvSpPr>
        <p:spPr>
          <a:xfrm>
            <a:off x="1098935" y="1925236"/>
            <a:ext cx="10430938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 algn="just">
              <a:buFont typeface="+mj-lt"/>
              <a:buAutoNum type="alphaLcParenR"/>
            </a:pPr>
            <a:r>
              <a:rPr lang="pt-BR" sz="1200" dirty="0"/>
              <a:t>Utilize para edição deste </a:t>
            </a:r>
            <a:r>
              <a:rPr lang="pt-BR" sz="1200" dirty="0" err="1"/>
              <a:t>template</a:t>
            </a:r>
            <a:r>
              <a:rPr lang="pt-BR" sz="1200" dirty="0"/>
              <a:t> o software Libre Office “Apresentação </a:t>
            </a:r>
            <a:r>
              <a:rPr lang="pt-BR" sz="1200" dirty="0" err="1"/>
              <a:t>Impress</a:t>
            </a:r>
            <a:r>
              <a:rPr lang="pt-BR" sz="1200" dirty="0"/>
              <a:t>” ou o Microsoft “Power Point”; </a:t>
            </a:r>
          </a:p>
          <a:p>
            <a:pPr marL="228600" indent="-228600" algn="just">
              <a:buFont typeface="+mj-lt"/>
              <a:buAutoNum type="alphaLcParenR"/>
            </a:pPr>
            <a:r>
              <a:rPr lang="pt-BR" sz="1200" b="1" dirty="0"/>
              <a:t>Não ultrapasse o limite de 06 (seis) eslaides para sua apresentação</a:t>
            </a:r>
            <a:r>
              <a:rPr lang="pt-BR" sz="1200" dirty="0"/>
              <a:t>;</a:t>
            </a:r>
          </a:p>
          <a:p>
            <a:pPr marL="228600" indent="-228600" algn="just">
              <a:buFont typeface="+mj-lt"/>
              <a:buAutoNum type="alphaLcParenR"/>
            </a:pPr>
            <a:r>
              <a:rPr lang="pt-BR" sz="1200" dirty="0"/>
              <a:t>Procure compor seus eslaides utilizando texto escrito e imagens, figuras, tabelas,  referentes ao trabalho.</a:t>
            </a:r>
          </a:p>
          <a:p>
            <a:pPr marL="228600" indent="-228600" algn="just">
              <a:buFont typeface="+mj-lt"/>
              <a:buAutoNum type="alphaLcParenR"/>
            </a:pPr>
            <a:r>
              <a:rPr lang="pt-BR" sz="1200" dirty="0"/>
              <a:t>Não insira efeitos de animação ou som na planilha dos eslaides, pois esses efeitos podem “travar” a execução do arquivo no momento da apresentação;</a:t>
            </a:r>
          </a:p>
          <a:p>
            <a:pPr marL="228600" indent="-228600" algn="just">
              <a:buFont typeface="+mj-lt"/>
              <a:buAutoNum type="alphaLcParenR"/>
            </a:pPr>
            <a:r>
              <a:rPr lang="pt-BR" sz="1200" dirty="0"/>
              <a:t>Faça um ensaio e verifique se consegue apresentar os eslaides dentro do tempo máximo de 10 minutos;</a:t>
            </a:r>
          </a:p>
          <a:p>
            <a:pPr marL="228600" indent="-228600" algn="just">
              <a:buFont typeface="+mj-lt"/>
              <a:buAutoNum type="alphaLcParenR"/>
            </a:pPr>
            <a:r>
              <a:rPr lang="pt-BR" sz="1200" dirty="0"/>
              <a:t>O arquivo com os eslaides, depois de elaborado pelo/a estudante e revisado pelo/a orientador/a, deve ser salvo no formato PDF; </a:t>
            </a:r>
          </a:p>
          <a:p>
            <a:pPr marL="228600" indent="-228600" algn="just">
              <a:buFont typeface="+mj-lt"/>
              <a:buAutoNum type="alphaLcParenR"/>
            </a:pPr>
            <a:r>
              <a:rPr lang="pt-BR" sz="1200" dirty="0"/>
              <a:t>O nome do arquivo deve seguir o padrão: CAMPUS_PRIMEIRONOME_ULTIMOSOBRENONE.pdf - Exemplo: CSC_IVETE_SANGALO.pdf ;</a:t>
            </a:r>
          </a:p>
          <a:p>
            <a:pPr marL="228600" indent="-228600" algn="just">
              <a:buFont typeface="+mj-lt"/>
              <a:buAutoNum type="alphaLcParenR"/>
            </a:pPr>
            <a:r>
              <a:rPr lang="pt-BR" sz="1200" dirty="0"/>
              <a:t>Envie o arquivo de eslaides à Comissão Organizadora do Campus </a:t>
            </a:r>
            <a:r>
              <a:rPr lang="pt-BR" sz="1200" b="1" dirty="0"/>
              <a:t>até 02/12/2021</a:t>
            </a:r>
            <a:r>
              <a:rPr lang="pt-BR" sz="1200" dirty="0"/>
              <a:t>. </a:t>
            </a:r>
          </a:p>
          <a:p>
            <a:pPr marL="228600" indent="-228600" algn="just">
              <a:buFont typeface="+mj-lt"/>
              <a:buAutoNum type="alphaLcParenR"/>
            </a:pPr>
            <a:r>
              <a:rPr lang="pt-BR" sz="1200" dirty="0"/>
              <a:t>Os arquivos enviados fora do formato PDF ou por outros canais de comunicação que não o e-mail da Comissão Organizadora do Campus serão desconsiderados. • Campus Jorge Amado: </a:t>
            </a:r>
            <a:r>
              <a:rPr lang="pt-BR" sz="1200" dirty="0">
                <a:hlinkClick r:id="rId6"/>
              </a:rPr>
              <a:t>cipci.cja@ufsb.edu.br</a:t>
            </a:r>
            <a:r>
              <a:rPr lang="pt-BR" sz="1200" dirty="0"/>
              <a:t>  • Campus Sosígenes Costa: </a:t>
            </a:r>
            <a:r>
              <a:rPr lang="pt-BR" sz="1200" dirty="0">
                <a:hlinkClick r:id="rId7"/>
              </a:rPr>
              <a:t>cipci.csc@ufsb.edu.br</a:t>
            </a:r>
            <a:r>
              <a:rPr lang="pt-BR" sz="1200" dirty="0"/>
              <a:t>  • Campus Paulo Freire: </a:t>
            </a:r>
            <a:r>
              <a:rPr lang="pt-BR" sz="1200" dirty="0">
                <a:hlinkClick r:id="rId8"/>
              </a:rPr>
              <a:t>cipci.cpf@ufsb.edu.br</a:t>
            </a:r>
            <a:r>
              <a:rPr lang="pt-BR" sz="1200" dirty="0"/>
              <a:t>;</a:t>
            </a:r>
          </a:p>
          <a:p>
            <a:pPr marL="228600" indent="-228600" algn="just">
              <a:buFont typeface="+mj-lt"/>
              <a:buAutoNum type="alphaLcParenR"/>
            </a:pPr>
            <a:r>
              <a:rPr lang="pt-BR" sz="1200" dirty="0"/>
              <a:t>Consulte seu/sua professor/a-orientador/a em caso de dúvidas na elaboração dos eslaides. </a:t>
            </a:r>
          </a:p>
          <a:p>
            <a:pPr marL="228600" indent="-228600" algn="just">
              <a:buFont typeface="+mj-lt"/>
              <a:buAutoNum type="alphaLcParenR"/>
            </a:pPr>
            <a:r>
              <a:rPr lang="pt-BR" sz="1200" dirty="0"/>
              <a:t>Não retire os logotipos da UFSB, da PROPPG ou das agências de fomento (CNPq e </a:t>
            </a:r>
            <a:r>
              <a:rPr lang="pt-BR" sz="1200" dirty="0" err="1"/>
              <a:t>Fapesb</a:t>
            </a:r>
            <a:r>
              <a:rPr lang="pt-BR" sz="1200" dirty="0"/>
              <a:t>) dos eslaides, e mantenha o padrão de apresentação do </a:t>
            </a:r>
            <a:r>
              <a:rPr lang="pt-BR" sz="1200" dirty="0" err="1"/>
              <a:t>template</a:t>
            </a:r>
            <a:r>
              <a:rPr lang="pt-BR" sz="1200" dirty="0"/>
              <a:t>.</a:t>
            </a:r>
          </a:p>
          <a:p>
            <a:pPr marL="228600" indent="-228600" algn="just">
              <a:buFont typeface="+mj-lt"/>
              <a:buAutoNum type="alphaLcParenR"/>
            </a:pPr>
            <a:r>
              <a:rPr lang="pt-BR" sz="1200" dirty="0"/>
              <a:t>Este eslaide de orientação não deve aparecer em sua apresentação.</a:t>
            </a:r>
          </a:p>
          <a:p>
            <a:pPr algn="just"/>
            <a:endParaRPr lang="pt-BR" sz="1200" dirty="0"/>
          </a:p>
          <a:p>
            <a:pPr algn="just"/>
            <a:r>
              <a:rPr lang="pt-BR" sz="1200" dirty="0"/>
              <a:t>Desejamos a todas e todos uma ótima apresentação.</a:t>
            </a:r>
          </a:p>
          <a:p>
            <a:pPr algn="just"/>
            <a:r>
              <a:rPr lang="pt-BR" sz="1200" dirty="0"/>
              <a:t>A Comissão Organizadora do 7o. CIPCI.</a:t>
            </a:r>
          </a:p>
        </p:txBody>
      </p:sp>
    </p:spTree>
    <p:extLst>
      <p:ext uri="{BB962C8B-B14F-4D97-AF65-F5344CB8AC3E}">
        <p14:creationId xmlns:p14="http://schemas.microsoft.com/office/powerpoint/2010/main" val="759785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C3E06833-B59C-442F-9A6A-F8F55936D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9554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ame 26">
            <a:extLst>
              <a:ext uri="{FF2B5EF4-FFF2-40B4-BE49-F238E27FC236}">
                <a16:creationId xmlns:a16="http://schemas.microsoft.com/office/drawing/2014/main" id="{FA2016CF-2F24-4AE4-8A87-D9B6A3DE31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Google Shape;97;p14">
            <a:extLst>
              <a:ext uri="{FF2B5EF4-FFF2-40B4-BE49-F238E27FC236}">
                <a16:creationId xmlns:a16="http://schemas.microsoft.com/office/drawing/2014/main" id="{990EF4CD-DE38-45A7-8779-734F50B2274D}"/>
              </a:ext>
            </a:extLst>
          </p:cNvPr>
          <p:cNvSpPr txBox="1"/>
          <p:nvPr/>
        </p:nvSpPr>
        <p:spPr>
          <a:xfrm>
            <a:off x="3348318" y="580124"/>
            <a:ext cx="8323730" cy="1158148"/>
          </a:xfrm>
          <a:prstGeom prst="rect">
            <a:avLst/>
          </a:prstGeom>
        </p:spPr>
        <p:txBody>
          <a:bodyPr spcFirstLastPara="1" vert="horz" lIns="91440" tIns="45720" rIns="91440" bIns="45720" rtlCol="0" anchor="b" anchorCtr="0">
            <a:normAutofit lnSpcReduction="10000"/>
          </a:bodyPr>
          <a:lstStyle/>
          <a:p>
            <a:pPr marR="0" lvl="0" indent="0"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376092"/>
              </a:buClr>
              <a:buSzPts val="8500"/>
            </a:pPr>
            <a:r>
              <a:rPr lang="en-US" sz="3800" b="1" i="0" u="none" dirty="0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  <a:latin typeface="+mj-lt"/>
                <a:cs typeface="Angsana New" panose="02020603050405020304" pitchFamily="18" charset="-34"/>
                <a:sym typeface="Aharoni"/>
              </a:rPr>
              <a:t> </a:t>
            </a:r>
            <a:r>
              <a:rPr lang="en-US" sz="3500" b="1" i="0" u="none" dirty="0">
                <a:solidFill>
                  <a:srgbClr val="41527B"/>
                </a:solidFill>
                <a:latin typeface="+mj-lt"/>
                <a:cs typeface="Angsana New" panose="02020603050405020304" pitchFamily="18" charset="-34"/>
                <a:sym typeface="Arial"/>
              </a:rPr>
              <a:t>7º CIPCI 2021 - </a:t>
            </a:r>
            <a:r>
              <a:rPr lang="en-US" sz="3500" b="1" i="0" u="none" dirty="0" err="1">
                <a:solidFill>
                  <a:srgbClr val="41527B"/>
                </a:solidFill>
                <a:latin typeface="+mj-lt"/>
                <a:cs typeface="Angsana New" panose="02020603050405020304" pitchFamily="18" charset="-34"/>
                <a:sym typeface="Arial"/>
              </a:rPr>
              <a:t>Congresso</a:t>
            </a:r>
            <a:r>
              <a:rPr lang="en-US" sz="3500" b="1" i="0" u="none" dirty="0">
                <a:solidFill>
                  <a:srgbClr val="41527B"/>
                </a:solidFill>
                <a:latin typeface="+mj-lt"/>
                <a:cs typeface="Angsana New" panose="02020603050405020304" pitchFamily="18" charset="-34"/>
                <a:sym typeface="Arial"/>
              </a:rPr>
              <a:t> de </a:t>
            </a:r>
            <a:r>
              <a:rPr lang="en-US" sz="3500" b="1" i="0" u="none" dirty="0" err="1">
                <a:solidFill>
                  <a:srgbClr val="41527B"/>
                </a:solidFill>
                <a:latin typeface="+mj-lt"/>
                <a:cs typeface="Angsana New" panose="02020603050405020304" pitchFamily="18" charset="-34"/>
                <a:sym typeface="Arial"/>
              </a:rPr>
              <a:t>Iniciação</a:t>
            </a:r>
            <a:r>
              <a:rPr lang="en-US" sz="3500" b="1" i="0" u="none" dirty="0">
                <a:solidFill>
                  <a:srgbClr val="41527B"/>
                </a:solidFill>
                <a:latin typeface="+mj-lt"/>
                <a:cs typeface="Angsana New" panose="02020603050405020304" pitchFamily="18" charset="-34"/>
                <a:sym typeface="Arial"/>
              </a:rPr>
              <a:t> a </a:t>
            </a:r>
            <a:r>
              <a:rPr lang="en-US" sz="3500" b="1" i="0" u="none" dirty="0" err="1">
                <a:solidFill>
                  <a:srgbClr val="41527B"/>
                </a:solidFill>
                <a:latin typeface="+mj-lt"/>
                <a:cs typeface="Angsana New" panose="02020603050405020304" pitchFamily="18" charset="-34"/>
                <a:sym typeface="Arial"/>
              </a:rPr>
              <a:t>Pesquisa</a:t>
            </a:r>
            <a:r>
              <a:rPr lang="en-US" sz="3500" b="1" i="0" u="none" dirty="0">
                <a:solidFill>
                  <a:srgbClr val="41527B"/>
                </a:solidFill>
                <a:latin typeface="+mj-lt"/>
                <a:cs typeface="Angsana New" panose="02020603050405020304" pitchFamily="18" charset="-34"/>
                <a:sym typeface="Arial"/>
              </a:rPr>
              <a:t>, </a:t>
            </a:r>
            <a:r>
              <a:rPr lang="en-US" sz="3500" b="1" i="0" u="none" dirty="0" err="1">
                <a:solidFill>
                  <a:srgbClr val="41527B"/>
                </a:solidFill>
                <a:latin typeface="+mj-lt"/>
                <a:cs typeface="Angsana New" panose="02020603050405020304" pitchFamily="18" charset="-34"/>
                <a:sym typeface="Arial"/>
              </a:rPr>
              <a:t>Criação</a:t>
            </a:r>
            <a:r>
              <a:rPr lang="en-US" sz="3500" b="1" i="0" u="none" dirty="0">
                <a:solidFill>
                  <a:srgbClr val="41527B"/>
                </a:solidFill>
                <a:latin typeface="+mj-lt"/>
                <a:cs typeface="Angsana New" panose="02020603050405020304" pitchFamily="18" charset="-34"/>
                <a:sym typeface="Arial"/>
              </a:rPr>
              <a:t> e </a:t>
            </a:r>
            <a:r>
              <a:rPr lang="en-US" sz="3500" b="1" i="0" u="none" dirty="0" err="1">
                <a:solidFill>
                  <a:srgbClr val="41527B"/>
                </a:solidFill>
                <a:latin typeface="+mj-lt"/>
                <a:cs typeface="Angsana New" panose="02020603050405020304" pitchFamily="18" charset="-34"/>
                <a:sym typeface="Arial"/>
              </a:rPr>
              <a:t>Inovação</a:t>
            </a:r>
            <a:endParaRPr lang="en-US" sz="3500" b="1" i="0" u="none" dirty="0">
              <a:solidFill>
                <a:srgbClr val="41527B"/>
              </a:solidFill>
              <a:latin typeface="+mj-lt"/>
              <a:cs typeface="Angsana New" panose="02020603050405020304" pitchFamily="18" charset="-34"/>
              <a:sym typeface="Arial"/>
            </a:endParaRPr>
          </a:p>
        </p:txBody>
      </p:sp>
      <p:pic>
        <p:nvPicPr>
          <p:cNvPr id="5" name="Google Shape;106;p14" descr="Logotipo&#10;&#10;Descrição gerada automaticamente">
            <a:extLst>
              <a:ext uri="{FF2B5EF4-FFF2-40B4-BE49-F238E27FC236}">
                <a16:creationId xmlns:a16="http://schemas.microsoft.com/office/drawing/2014/main" id="{2D6ADC90-E215-48F2-B9A5-07C467C97AA9}"/>
              </a:ext>
            </a:extLst>
          </p:cNvPr>
          <p:cNvPicPr preferRelativeResize="0"/>
          <p:nvPr/>
        </p:nvPicPr>
        <p:blipFill rotWithShape="1">
          <a:blip r:embed="rId2">
            <a:alphaModFix amt="90000"/>
          </a:blip>
          <a:stretch/>
        </p:blipFill>
        <p:spPr>
          <a:xfrm>
            <a:off x="990133" y="1000164"/>
            <a:ext cx="2658968" cy="3608977"/>
          </a:xfrm>
          <a:prstGeom prst="rect">
            <a:avLst/>
          </a:prstGeom>
          <a:noFill/>
        </p:spPr>
      </p:pic>
      <p:pic>
        <p:nvPicPr>
          <p:cNvPr id="17" name="Google Shape;102;p14" descr="Logotipo, nome da empresa&#10;&#10;Descrição gerada automaticamente">
            <a:extLst>
              <a:ext uri="{FF2B5EF4-FFF2-40B4-BE49-F238E27FC236}">
                <a16:creationId xmlns:a16="http://schemas.microsoft.com/office/drawing/2014/main" id="{21F892E0-8BE8-4D5A-852A-FC10C88122FE}"/>
              </a:ext>
            </a:extLst>
          </p:cNvPr>
          <p:cNvPicPr preferRelativeResize="0">
            <a:picLocks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2907" y="5652929"/>
            <a:ext cx="1258894" cy="66870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Google Shape;101;p14" descr="Logotipo, nome da empresa&#10;&#10;Descrição gerada automaticamente">
            <a:extLst>
              <a:ext uri="{FF2B5EF4-FFF2-40B4-BE49-F238E27FC236}">
                <a16:creationId xmlns:a16="http://schemas.microsoft.com/office/drawing/2014/main" id="{62A8EBB2-0E83-41CC-B4B8-56D9831B58D2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060950" y="41781046"/>
            <a:ext cx="1035050" cy="708391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Google Shape;101;p14">
            <a:extLst>
              <a:ext uri="{FF2B5EF4-FFF2-40B4-BE49-F238E27FC236}">
                <a16:creationId xmlns:a16="http://schemas.microsoft.com/office/drawing/2014/main" id="{AEF4D060-E465-429C-A336-E00F848093D0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868435" y="5678316"/>
            <a:ext cx="954472" cy="681542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CaixaDeTexto 20">
            <a:extLst>
              <a:ext uri="{FF2B5EF4-FFF2-40B4-BE49-F238E27FC236}">
                <a16:creationId xmlns:a16="http://schemas.microsoft.com/office/drawing/2014/main" id="{FF9C45BB-4C81-49D0-B302-F0539AD0FC2A}"/>
              </a:ext>
            </a:extLst>
          </p:cNvPr>
          <p:cNvSpPr txBox="1"/>
          <p:nvPr/>
        </p:nvSpPr>
        <p:spPr>
          <a:xfrm>
            <a:off x="2404880" y="5311705"/>
            <a:ext cx="12588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/>
              <a:t>Fomento</a:t>
            </a:r>
            <a:r>
              <a:rPr lang="pt-BR" sz="1400" b="1" dirty="0"/>
              <a:t>:</a:t>
            </a: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3553E832-78FD-43A5-BE77-9DEBA7E1F205}"/>
              </a:ext>
            </a:extLst>
          </p:cNvPr>
          <p:cNvSpPr txBox="1"/>
          <p:nvPr/>
        </p:nvSpPr>
        <p:spPr>
          <a:xfrm>
            <a:off x="603273" y="5311704"/>
            <a:ext cx="15614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/>
              <a:t>Realização:</a:t>
            </a:r>
          </a:p>
        </p:txBody>
      </p:sp>
      <p:pic>
        <p:nvPicPr>
          <p:cNvPr id="28" name="Imagem 27" descr="Uma imagem contendo Interface gráfica do usuário&#10;&#10;Descrição gerada automaticamente">
            <a:extLst>
              <a:ext uri="{FF2B5EF4-FFF2-40B4-BE49-F238E27FC236}">
                <a16:creationId xmlns:a16="http://schemas.microsoft.com/office/drawing/2014/main" id="{150A2143-E434-4222-8D00-EECF39469BB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1237" y="5819127"/>
            <a:ext cx="968893" cy="336310"/>
          </a:xfrm>
          <a:prstGeom prst="rect">
            <a:avLst/>
          </a:prstGeom>
        </p:spPr>
      </p:pic>
      <p:sp>
        <p:nvSpPr>
          <p:cNvPr id="29" name="Google Shape;98;p14">
            <a:extLst>
              <a:ext uri="{FF2B5EF4-FFF2-40B4-BE49-F238E27FC236}">
                <a16:creationId xmlns:a16="http://schemas.microsoft.com/office/drawing/2014/main" id="{053229E4-47CB-46C3-9AAE-0D381FD1615E}"/>
              </a:ext>
            </a:extLst>
          </p:cNvPr>
          <p:cNvSpPr txBox="1"/>
          <p:nvPr/>
        </p:nvSpPr>
        <p:spPr>
          <a:xfrm>
            <a:off x="3993776" y="2122934"/>
            <a:ext cx="7678272" cy="12580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</a:pPr>
            <a:r>
              <a:rPr lang="en-US" sz="2000" b="1" i="0" u="none" dirty="0">
                <a:latin typeface="Arial"/>
                <a:ea typeface="Arial"/>
                <a:cs typeface="Arial"/>
                <a:sym typeface="Arial"/>
              </a:rPr>
              <a:t>[TÍTULO DO PLANO DE TRABALHO]</a:t>
            </a:r>
            <a:r>
              <a:rPr lang="en-US" sz="2000" b="1" i="0" u="none" dirty="0">
                <a:solidFill>
                  <a:schemeClr val="accent2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  <a:endParaRPr lang="en-US" sz="2000" b="1" dirty="0">
              <a:solidFill>
                <a:schemeClr val="accent2">
                  <a:lumMod val="50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</a:pPr>
            <a:r>
              <a:rPr lang="en-US" sz="2400" i="1" dirty="0">
                <a:solidFill>
                  <a:srgbClr val="FF0000"/>
                </a:solidFill>
              </a:rPr>
              <a:t> </a:t>
            </a:r>
            <a:r>
              <a:rPr lang="en-US" sz="1400" i="1" dirty="0"/>
              <a:t>*</a:t>
            </a:r>
            <a:r>
              <a:rPr lang="en-US" sz="1400" i="1" dirty="0" err="1"/>
              <a:t>Mesmo</a:t>
            </a:r>
            <a:r>
              <a:rPr lang="en-US" sz="1400" i="1" dirty="0"/>
              <a:t> </a:t>
            </a:r>
            <a:r>
              <a:rPr lang="en-US" sz="1400" i="1" dirty="0" err="1"/>
              <a:t>título</a:t>
            </a:r>
            <a:r>
              <a:rPr lang="en-US" sz="1400" i="1" dirty="0"/>
              <a:t> </a:t>
            </a:r>
            <a:r>
              <a:rPr lang="en-US" sz="1400" i="1" dirty="0" err="1"/>
              <a:t>colocado</a:t>
            </a:r>
            <a:r>
              <a:rPr lang="en-US" sz="1400" i="1" dirty="0"/>
              <a:t> do </a:t>
            </a:r>
            <a:r>
              <a:rPr lang="en-US" sz="1400" i="1" dirty="0" err="1"/>
              <a:t>resumo</a:t>
            </a:r>
            <a:r>
              <a:rPr lang="en-US" sz="1400" i="1" dirty="0"/>
              <a:t> </a:t>
            </a:r>
            <a:r>
              <a:rPr lang="en-US" sz="1400" i="1" dirty="0" err="1"/>
              <a:t>submetido</a:t>
            </a:r>
            <a:r>
              <a:rPr lang="en-US" sz="1400" i="1" dirty="0"/>
              <a:t> </a:t>
            </a:r>
            <a:r>
              <a:rPr lang="en-US" sz="1400" i="1" dirty="0" err="1"/>
              <a:t>ao</a:t>
            </a:r>
            <a:r>
              <a:rPr lang="en-US" sz="1400" i="1" dirty="0"/>
              <a:t> SIGAA</a:t>
            </a:r>
            <a:endParaRPr sz="1400" b="1" i="0" u="none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Google Shape;98;p14">
            <a:extLst>
              <a:ext uri="{FF2B5EF4-FFF2-40B4-BE49-F238E27FC236}">
                <a16:creationId xmlns:a16="http://schemas.microsoft.com/office/drawing/2014/main" id="{28064034-C797-45F2-B2EC-14D68A0A027D}"/>
              </a:ext>
            </a:extLst>
          </p:cNvPr>
          <p:cNvSpPr txBox="1"/>
          <p:nvPr/>
        </p:nvSpPr>
        <p:spPr>
          <a:xfrm>
            <a:off x="4216868" y="3852931"/>
            <a:ext cx="7476828" cy="865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</a:pPr>
            <a:r>
              <a:rPr lang="en-US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[Nome </a:t>
            </a:r>
            <a:r>
              <a:rPr lang="en-US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completo</a:t>
            </a:r>
            <a:r>
              <a:rPr lang="en-US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do/a </a:t>
            </a:r>
            <a:r>
              <a:rPr lang="en-US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estudante-bolsista</a:t>
            </a:r>
            <a:r>
              <a:rPr lang="en-US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ou</a:t>
            </a:r>
            <a:r>
              <a:rPr lang="en-US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voluntário</a:t>
            </a:r>
            <a:r>
              <a:rPr lang="en-US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/a] </a:t>
            </a:r>
            <a:endParaRPr lang="en-US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</a:pPr>
            <a:r>
              <a:rPr lang="en-US" i="1" dirty="0">
                <a:solidFill>
                  <a:srgbClr val="FF0000"/>
                </a:solidFill>
              </a:rPr>
              <a:t> </a:t>
            </a:r>
            <a:endParaRPr b="1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Google Shape;98;p14">
            <a:extLst>
              <a:ext uri="{FF2B5EF4-FFF2-40B4-BE49-F238E27FC236}">
                <a16:creationId xmlns:a16="http://schemas.microsoft.com/office/drawing/2014/main" id="{DFE21D29-FEC2-4DAE-80EF-FC67A3D0918F}"/>
              </a:ext>
            </a:extLst>
          </p:cNvPr>
          <p:cNvSpPr txBox="1"/>
          <p:nvPr/>
        </p:nvSpPr>
        <p:spPr>
          <a:xfrm>
            <a:off x="4569556" y="4849098"/>
            <a:ext cx="7124140" cy="970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</a:pPr>
            <a:r>
              <a:rPr lang="en-US" sz="16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[Nome </a:t>
            </a:r>
            <a:r>
              <a:rPr lang="en-US" sz="16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completo</a:t>
            </a:r>
            <a:r>
              <a:rPr lang="en-US" sz="16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do/a </a:t>
            </a:r>
            <a:r>
              <a:rPr lang="en-US" sz="16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docente-orientador</a:t>
            </a:r>
            <a:r>
              <a:rPr lang="en-US" sz="16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/a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</a:pPr>
            <a:r>
              <a:rPr lang="en-US" sz="16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Prof(a). Dr(a). </a:t>
            </a:r>
            <a:r>
              <a:rPr lang="en-US" sz="1600" b="1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xxxxxxxxx</a:t>
            </a:r>
            <a:r>
              <a:rPr lang="en-US" sz="16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] </a:t>
            </a:r>
            <a:endParaRPr sz="1600" b="1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86604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97;p14">
            <a:extLst>
              <a:ext uri="{FF2B5EF4-FFF2-40B4-BE49-F238E27FC236}">
                <a16:creationId xmlns:a16="http://schemas.microsoft.com/office/drawing/2014/main" id="{847C27DA-4E58-4B65-B0DF-D691B227C641}"/>
              </a:ext>
            </a:extLst>
          </p:cNvPr>
          <p:cNvSpPr txBox="1"/>
          <p:nvPr/>
        </p:nvSpPr>
        <p:spPr>
          <a:xfrm>
            <a:off x="1358152" y="594566"/>
            <a:ext cx="10322256" cy="455810"/>
          </a:xfrm>
          <a:prstGeom prst="rect">
            <a:avLst/>
          </a:prstGeom>
        </p:spPr>
        <p:txBody>
          <a:bodyPr spcFirstLastPara="1" vert="horz" lIns="91440" tIns="45720" rIns="91440" bIns="45720" rtlCol="0" anchor="b" anchorCtr="0">
            <a:normAutofit fontScale="92500" lnSpcReduction="10000"/>
          </a:bodyPr>
          <a:lstStyle/>
          <a:p>
            <a:pPr marR="0" lvl="0" indent="0" algn="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376092"/>
              </a:buClr>
              <a:buSzPts val="8500"/>
            </a:pPr>
            <a:r>
              <a:rPr lang="en-US" sz="2400" b="1" i="0" u="none" dirty="0">
                <a:solidFill>
                  <a:srgbClr val="283B69"/>
                </a:solidFill>
                <a:latin typeface="+mj-lt"/>
                <a:cs typeface="Angsana New" panose="02020603050405020304" pitchFamily="18" charset="-34"/>
                <a:sym typeface="Aharoni"/>
              </a:rPr>
              <a:t> </a:t>
            </a:r>
            <a:r>
              <a:rPr lang="en-US" sz="2400" b="1" i="0" u="none" dirty="0">
                <a:solidFill>
                  <a:srgbClr val="283B69"/>
                </a:solidFill>
                <a:latin typeface="+mj-lt"/>
                <a:cs typeface="Angsana New" panose="02020603050405020304" pitchFamily="18" charset="-34"/>
                <a:sym typeface="Arial"/>
              </a:rPr>
              <a:t>7º CIPCI 2021 - </a:t>
            </a:r>
            <a:r>
              <a:rPr lang="en-US" sz="2400" b="1" i="0" u="none" dirty="0" err="1">
                <a:solidFill>
                  <a:srgbClr val="283B69"/>
                </a:solidFill>
                <a:latin typeface="+mj-lt"/>
                <a:cs typeface="Angsana New" panose="02020603050405020304" pitchFamily="18" charset="-34"/>
                <a:sym typeface="Arial"/>
              </a:rPr>
              <a:t>Congresso</a:t>
            </a:r>
            <a:r>
              <a:rPr lang="en-US" sz="2400" b="1" i="0" u="none" dirty="0">
                <a:solidFill>
                  <a:srgbClr val="283B69"/>
                </a:solidFill>
                <a:latin typeface="+mj-lt"/>
                <a:cs typeface="Angsana New" panose="02020603050405020304" pitchFamily="18" charset="-34"/>
                <a:sym typeface="Arial"/>
              </a:rPr>
              <a:t> de </a:t>
            </a:r>
            <a:r>
              <a:rPr lang="en-US" sz="2400" b="1" i="0" u="none" dirty="0" err="1">
                <a:solidFill>
                  <a:srgbClr val="283B69"/>
                </a:solidFill>
                <a:latin typeface="+mj-lt"/>
                <a:cs typeface="Angsana New" panose="02020603050405020304" pitchFamily="18" charset="-34"/>
                <a:sym typeface="Arial"/>
              </a:rPr>
              <a:t>Iniciação</a:t>
            </a:r>
            <a:r>
              <a:rPr lang="en-US" sz="2400" b="1" i="0" u="none" dirty="0">
                <a:solidFill>
                  <a:srgbClr val="283B69"/>
                </a:solidFill>
                <a:latin typeface="+mj-lt"/>
                <a:cs typeface="Angsana New" panose="02020603050405020304" pitchFamily="18" charset="-34"/>
                <a:sym typeface="Arial"/>
              </a:rPr>
              <a:t> a </a:t>
            </a:r>
            <a:r>
              <a:rPr lang="en-US" sz="2400" b="1" i="0" u="none" dirty="0" err="1">
                <a:solidFill>
                  <a:srgbClr val="283B69"/>
                </a:solidFill>
                <a:latin typeface="+mj-lt"/>
                <a:cs typeface="Angsana New" panose="02020603050405020304" pitchFamily="18" charset="-34"/>
                <a:sym typeface="Arial"/>
              </a:rPr>
              <a:t>Pesquisa</a:t>
            </a:r>
            <a:r>
              <a:rPr lang="en-US" sz="2400" b="1" i="0" u="none" dirty="0">
                <a:solidFill>
                  <a:srgbClr val="283B69"/>
                </a:solidFill>
                <a:latin typeface="+mj-lt"/>
                <a:cs typeface="Angsana New" panose="02020603050405020304" pitchFamily="18" charset="-34"/>
                <a:sym typeface="Arial"/>
              </a:rPr>
              <a:t>, </a:t>
            </a:r>
            <a:r>
              <a:rPr lang="en-US" sz="2400" b="1" i="0" u="none" dirty="0" err="1">
                <a:solidFill>
                  <a:srgbClr val="283B69"/>
                </a:solidFill>
                <a:latin typeface="+mj-lt"/>
                <a:cs typeface="Angsana New" panose="02020603050405020304" pitchFamily="18" charset="-34"/>
                <a:sym typeface="Arial"/>
              </a:rPr>
              <a:t>Criação</a:t>
            </a:r>
            <a:r>
              <a:rPr lang="en-US" sz="2400" b="1" i="0" u="none" dirty="0">
                <a:solidFill>
                  <a:srgbClr val="283B69"/>
                </a:solidFill>
                <a:latin typeface="+mj-lt"/>
                <a:cs typeface="Angsana New" panose="02020603050405020304" pitchFamily="18" charset="-34"/>
                <a:sym typeface="Arial"/>
              </a:rPr>
              <a:t> e </a:t>
            </a:r>
            <a:r>
              <a:rPr lang="en-US" sz="2400" b="1" i="0" u="none" dirty="0" err="1">
                <a:solidFill>
                  <a:srgbClr val="283B69"/>
                </a:solidFill>
                <a:latin typeface="+mj-lt"/>
                <a:cs typeface="Angsana New" panose="02020603050405020304" pitchFamily="18" charset="-34"/>
                <a:sym typeface="Arial"/>
              </a:rPr>
              <a:t>Inovação</a:t>
            </a:r>
            <a:endParaRPr lang="en-US" sz="2400" b="1" i="0" u="none" dirty="0">
              <a:solidFill>
                <a:srgbClr val="283B69"/>
              </a:solidFill>
              <a:latin typeface="+mj-lt"/>
              <a:cs typeface="Angsana New" panose="02020603050405020304" pitchFamily="18" charset="-34"/>
              <a:sym typeface="Arial"/>
            </a:endParaRPr>
          </a:p>
        </p:txBody>
      </p:sp>
      <p:sp>
        <p:nvSpPr>
          <p:cNvPr id="10" name="Espaço Reservado para Conteúdo 9">
            <a:extLst>
              <a:ext uri="{FF2B5EF4-FFF2-40B4-BE49-F238E27FC236}">
                <a16:creationId xmlns:a16="http://schemas.microsoft.com/office/drawing/2014/main" id="{2E2785C0-DD9B-46D2-B658-6516A263F6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6482" y="1355945"/>
            <a:ext cx="10659035" cy="585118"/>
          </a:xfrm>
        </p:spPr>
        <p:txBody>
          <a:bodyPr>
            <a:normAutofit/>
          </a:bodyPr>
          <a:lstStyle/>
          <a:p>
            <a:pPr algn="ctr"/>
            <a:r>
              <a:rPr lang="en-US" sz="20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INTRODUÇÃO e OBJETIVOS</a:t>
            </a:r>
            <a:endParaRPr lang="pt-BR" sz="2000" dirty="0"/>
          </a:p>
        </p:txBody>
      </p:sp>
      <p:pic>
        <p:nvPicPr>
          <p:cNvPr id="11" name="Google Shape;102;p14" descr="Logotipo, nome da empresa&#10;&#10;Descrição gerada automaticamente">
            <a:extLst>
              <a:ext uri="{FF2B5EF4-FFF2-40B4-BE49-F238E27FC236}">
                <a16:creationId xmlns:a16="http://schemas.microsoft.com/office/drawing/2014/main" id="{F4B4132A-AD18-4700-9F33-C6A7DFDCAF33}"/>
              </a:ext>
            </a:extLst>
          </p:cNvPr>
          <p:cNvPicPr preferRelativeResize="0">
            <a:picLocks/>
          </p:cNvPicPr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601485" y="5772444"/>
            <a:ext cx="996057" cy="58511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101;p14">
            <a:extLst>
              <a:ext uri="{FF2B5EF4-FFF2-40B4-BE49-F238E27FC236}">
                <a16:creationId xmlns:a16="http://schemas.microsoft.com/office/drawing/2014/main" id="{942A42AF-2BB6-438D-86FF-4AC0301DDDA2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802203" y="5772445"/>
            <a:ext cx="780635" cy="585118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CaixaDeTexto 12">
            <a:extLst>
              <a:ext uri="{FF2B5EF4-FFF2-40B4-BE49-F238E27FC236}">
                <a16:creationId xmlns:a16="http://schemas.microsoft.com/office/drawing/2014/main" id="{10BC0ABE-421B-4652-8058-95619232A334}"/>
              </a:ext>
            </a:extLst>
          </p:cNvPr>
          <p:cNvSpPr txBox="1"/>
          <p:nvPr/>
        </p:nvSpPr>
        <p:spPr>
          <a:xfrm>
            <a:off x="10338648" y="5495445"/>
            <a:ext cx="9960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Fomento</a:t>
            </a:r>
            <a:r>
              <a:rPr lang="pt-BR" sz="1200" b="1" dirty="0"/>
              <a:t>: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652E10FF-476F-4CF4-95DC-146EDC7084B6}"/>
              </a:ext>
            </a:extLst>
          </p:cNvPr>
          <p:cNvSpPr txBox="1"/>
          <p:nvPr/>
        </p:nvSpPr>
        <p:spPr>
          <a:xfrm>
            <a:off x="655590" y="5526222"/>
            <a:ext cx="9960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Realização</a:t>
            </a:r>
            <a:r>
              <a:rPr lang="pt-BR" sz="1400" dirty="0"/>
              <a:t>:</a:t>
            </a:r>
          </a:p>
        </p:txBody>
      </p:sp>
      <p:pic>
        <p:nvPicPr>
          <p:cNvPr id="15" name="Imagem 14" descr="Uma imagem contendo Interface gráfica do usuário&#10;&#10;Descrição gerada automaticamente">
            <a:extLst>
              <a:ext uri="{FF2B5EF4-FFF2-40B4-BE49-F238E27FC236}">
                <a16:creationId xmlns:a16="http://schemas.microsoft.com/office/drawing/2014/main" id="{F086DDA3-2FE8-4A2C-A91D-AE8ECB9ABE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5590" y="5911114"/>
            <a:ext cx="886691" cy="307777"/>
          </a:xfrm>
          <a:prstGeom prst="rect">
            <a:avLst/>
          </a:prstGeom>
        </p:spPr>
      </p:pic>
      <p:pic>
        <p:nvPicPr>
          <p:cNvPr id="16" name="Google Shape;106;p14">
            <a:extLst>
              <a:ext uri="{FF2B5EF4-FFF2-40B4-BE49-F238E27FC236}">
                <a16:creationId xmlns:a16="http://schemas.microsoft.com/office/drawing/2014/main" id="{0F15EF45-F7F6-412E-B5A4-A2339FA1F5B8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43141" y="595030"/>
            <a:ext cx="1008505" cy="126891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81043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ço Reservado para Conteúdo 9">
            <a:extLst>
              <a:ext uri="{FF2B5EF4-FFF2-40B4-BE49-F238E27FC236}">
                <a16:creationId xmlns:a16="http://schemas.microsoft.com/office/drawing/2014/main" id="{2E2785C0-DD9B-46D2-B658-6516A263F6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141" y="1278830"/>
            <a:ext cx="10782375" cy="369941"/>
          </a:xfrm>
        </p:spPr>
        <p:txBody>
          <a:bodyPr>
            <a:noAutofit/>
          </a:bodyPr>
          <a:lstStyle/>
          <a:p>
            <a:pPr algn="ctr"/>
            <a:r>
              <a:rPr lang="en-US" sz="2000" b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MÉTODO</a:t>
            </a: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278C0491-ABE9-43A3-B11F-75F13209575D}"/>
              </a:ext>
            </a:extLst>
          </p:cNvPr>
          <p:cNvSpPr txBox="1"/>
          <p:nvPr/>
        </p:nvSpPr>
        <p:spPr>
          <a:xfrm>
            <a:off x="2410471" y="1716787"/>
            <a:ext cx="77820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>
                <a:solidFill>
                  <a:srgbClr val="FF0000"/>
                </a:solidFill>
              </a:rPr>
              <a:t>{Estes item pode ser substituído de acordo com as especificidades de cada área de atuação}</a:t>
            </a:r>
          </a:p>
        </p:txBody>
      </p:sp>
      <p:sp>
        <p:nvSpPr>
          <p:cNvPr id="17" name="Google Shape;97;p14">
            <a:extLst>
              <a:ext uri="{FF2B5EF4-FFF2-40B4-BE49-F238E27FC236}">
                <a16:creationId xmlns:a16="http://schemas.microsoft.com/office/drawing/2014/main" id="{2E6FFC92-FC29-4ED6-9AB0-FD439134599A}"/>
              </a:ext>
            </a:extLst>
          </p:cNvPr>
          <p:cNvSpPr txBox="1"/>
          <p:nvPr/>
        </p:nvSpPr>
        <p:spPr>
          <a:xfrm>
            <a:off x="1358152" y="594566"/>
            <a:ext cx="10322256" cy="455810"/>
          </a:xfrm>
          <a:prstGeom prst="rect">
            <a:avLst/>
          </a:prstGeom>
        </p:spPr>
        <p:txBody>
          <a:bodyPr spcFirstLastPara="1" vert="horz" lIns="91440" tIns="45720" rIns="91440" bIns="45720" rtlCol="0" anchor="b" anchorCtr="0">
            <a:normAutofit fontScale="92500" lnSpcReduction="10000"/>
          </a:bodyPr>
          <a:lstStyle/>
          <a:p>
            <a:pPr marR="0" lvl="0" indent="0" algn="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376092"/>
              </a:buClr>
              <a:buSzPts val="8500"/>
            </a:pPr>
            <a:r>
              <a:rPr lang="en-US" sz="2400" b="1" i="0" u="none" dirty="0">
                <a:solidFill>
                  <a:srgbClr val="283B69"/>
                </a:solidFill>
                <a:latin typeface="+mj-lt"/>
                <a:cs typeface="Angsana New" panose="02020603050405020304" pitchFamily="18" charset="-34"/>
                <a:sym typeface="Aharoni"/>
              </a:rPr>
              <a:t> </a:t>
            </a:r>
            <a:r>
              <a:rPr lang="en-US" sz="2400" b="1" i="0" u="none" dirty="0">
                <a:solidFill>
                  <a:srgbClr val="283B69"/>
                </a:solidFill>
                <a:latin typeface="+mj-lt"/>
                <a:cs typeface="Angsana New" panose="02020603050405020304" pitchFamily="18" charset="-34"/>
                <a:sym typeface="Arial"/>
              </a:rPr>
              <a:t>7º CIPCI 2021 - </a:t>
            </a:r>
            <a:r>
              <a:rPr lang="en-US" sz="2400" b="1" i="0" u="none" dirty="0" err="1">
                <a:solidFill>
                  <a:srgbClr val="283B69"/>
                </a:solidFill>
                <a:latin typeface="+mj-lt"/>
                <a:cs typeface="Angsana New" panose="02020603050405020304" pitchFamily="18" charset="-34"/>
                <a:sym typeface="Arial"/>
              </a:rPr>
              <a:t>Congresso</a:t>
            </a:r>
            <a:r>
              <a:rPr lang="en-US" sz="2400" b="1" i="0" u="none" dirty="0">
                <a:solidFill>
                  <a:srgbClr val="283B69"/>
                </a:solidFill>
                <a:latin typeface="+mj-lt"/>
                <a:cs typeface="Angsana New" panose="02020603050405020304" pitchFamily="18" charset="-34"/>
                <a:sym typeface="Arial"/>
              </a:rPr>
              <a:t> de </a:t>
            </a:r>
            <a:r>
              <a:rPr lang="en-US" sz="2400" b="1" i="0" u="none" dirty="0" err="1">
                <a:solidFill>
                  <a:srgbClr val="283B69"/>
                </a:solidFill>
                <a:latin typeface="+mj-lt"/>
                <a:cs typeface="Angsana New" panose="02020603050405020304" pitchFamily="18" charset="-34"/>
                <a:sym typeface="Arial"/>
              </a:rPr>
              <a:t>Iniciação</a:t>
            </a:r>
            <a:r>
              <a:rPr lang="en-US" sz="2400" b="1" i="0" u="none" dirty="0">
                <a:solidFill>
                  <a:srgbClr val="283B69"/>
                </a:solidFill>
                <a:latin typeface="+mj-lt"/>
                <a:cs typeface="Angsana New" panose="02020603050405020304" pitchFamily="18" charset="-34"/>
                <a:sym typeface="Arial"/>
              </a:rPr>
              <a:t> a </a:t>
            </a:r>
            <a:r>
              <a:rPr lang="en-US" sz="2400" b="1" i="0" u="none" dirty="0" err="1">
                <a:solidFill>
                  <a:srgbClr val="283B69"/>
                </a:solidFill>
                <a:latin typeface="+mj-lt"/>
                <a:cs typeface="Angsana New" panose="02020603050405020304" pitchFamily="18" charset="-34"/>
                <a:sym typeface="Arial"/>
              </a:rPr>
              <a:t>Pesquisa</a:t>
            </a:r>
            <a:r>
              <a:rPr lang="en-US" sz="2400" b="1" i="0" u="none" dirty="0">
                <a:solidFill>
                  <a:srgbClr val="283B69"/>
                </a:solidFill>
                <a:latin typeface="+mj-lt"/>
                <a:cs typeface="Angsana New" panose="02020603050405020304" pitchFamily="18" charset="-34"/>
                <a:sym typeface="Arial"/>
              </a:rPr>
              <a:t>, </a:t>
            </a:r>
            <a:r>
              <a:rPr lang="en-US" sz="2400" b="1" i="0" u="none" dirty="0" err="1">
                <a:solidFill>
                  <a:srgbClr val="283B69"/>
                </a:solidFill>
                <a:latin typeface="+mj-lt"/>
                <a:cs typeface="Angsana New" panose="02020603050405020304" pitchFamily="18" charset="-34"/>
                <a:sym typeface="Arial"/>
              </a:rPr>
              <a:t>Criação</a:t>
            </a:r>
            <a:r>
              <a:rPr lang="en-US" sz="2400" b="1" i="0" u="none" dirty="0">
                <a:solidFill>
                  <a:srgbClr val="283B69"/>
                </a:solidFill>
                <a:latin typeface="+mj-lt"/>
                <a:cs typeface="Angsana New" panose="02020603050405020304" pitchFamily="18" charset="-34"/>
                <a:sym typeface="Arial"/>
              </a:rPr>
              <a:t> e </a:t>
            </a:r>
            <a:r>
              <a:rPr lang="en-US" sz="2400" b="1" i="0" u="none" dirty="0" err="1">
                <a:solidFill>
                  <a:srgbClr val="283B69"/>
                </a:solidFill>
                <a:latin typeface="+mj-lt"/>
                <a:cs typeface="Angsana New" panose="02020603050405020304" pitchFamily="18" charset="-34"/>
                <a:sym typeface="Arial"/>
              </a:rPr>
              <a:t>Inovação</a:t>
            </a:r>
            <a:endParaRPr lang="en-US" sz="2400" b="1" i="0" u="none" dirty="0">
              <a:solidFill>
                <a:srgbClr val="283B69"/>
              </a:solidFill>
              <a:latin typeface="+mj-lt"/>
              <a:cs typeface="Angsana New" panose="02020603050405020304" pitchFamily="18" charset="-34"/>
              <a:sym typeface="Arial"/>
            </a:endParaRPr>
          </a:p>
        </p:txBody>
      </p:sp>
      <p:pic>
        <p:nvPicPr>
          <p:cNvPr id="19" name="Google Shape;102;p14" descr="Logotipo, nome da empresa&#10;&#10;Descrição gerada automaticamente">
            <a:extLst>
              <a:ext uri="{FF2B5EF4-FFF2-40B4-BE49-F238E27FC236}">
                <a16:creationId xmlns:a16="http://schemas.microsoft.com/office/drawing/2014/main" id="{E8E34163-2D36-4ECD-AA0E-617F48B16D24}"/>
              </a:ext>
            </a:extLst>
          </p:cNvPr>
          <p:cNvPicPr preferRelativeResize="0">
            <a:picLocks/>
          </p:cNvPicPr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601485" y="5772444"/>
            <a:ext cx="996057" cy="585119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Google Shape;101;p14">
            <a:extLst>
              <a:ext uri="{FF2B5EF4-FFF2-40B4-BE49-F238E27FC236}">
                <a16:creationId xmlns:a16="http://schemas.microsoft.com/office/drawing/2014/main" id="{C27A9455-888D-40B2-8E0D-6D7D4EC5E54F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802203" y="5772445"/>
            <a:ext cx="780635" cy="585118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CaixaDeTexto 20">
            <a:extLst>
              <a:ext uri="{FF2B5EF4-FFF2-40B4-BE49-F238E27FC236}">
                <a16:creationId xmlns:a16="http://schemas.microsoft.com/office/drawing/2014/main" id="{FAB938B7-AAF3-4DCC-9278-5E78B64AF230}"/>
              </a:ext>
            </a:extLst>
          </p:cNvPr>
          <p:cNvSpPr txBox="1"/>
          <p:nvPr/>
        </p:nvSpPr>
        <p:spPr>
          <a:xfrm>
            <a:off x="10338648" y="5495445"/>
            <a:ext cx="9960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Fomento</a:t>
            </a:r>
            <a:r>
              <a:rPr lang="pt-BR" sz="1200" b="1" dirty="0"/>
              <a:t>:</a:t>
            </a: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135E5A87-BFF9-48E7-8AEF-A24DBD54BE08}"/>
              </a:ext>
            </a:extLst>
          </p:cNvPr>
          <p:cNvSpPr txBox="1"/>
          <p:nvPr/>
        </p:nvSpPr>
        <p:spPr>
          <a:xfrm>
            <a:off x="655590" y="5526222"/>
            <a:ext cx="9960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Realização</a:t>
            </a:r>
            <a:r>
              <a:rPr lang="pt-BR" sz="1400" dirty="0"/>
              <a:t>:</a:t>
            </a:r>
          </a:p>
        </p:txBody>
      </p:sp>
      <p:pic>
        <p:nvPicPr>
          <p:cNvPr id="23" name="Imagem 22" descr="Uma imagem contendo Interface gráfica do usuário&#10;&#10;Descrição gerada automaticamente">
            <a:extLst>
              <a:ext uri="{FF2B5EF4-FFF2-40B4-BE49-F238E27FC236}">
                <a16:creationId xmlns:a16="http://schemas.microsoft.com/office/drawing/2014/main" id="{91378058-F0BC-4C12-BE74-56881D3B3F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5590" y="5911114"/>
            <a:ext cx="886691" cy="307777"/>
          </a:xfrm>
          <a:prstGeom prst="rect">
            <a:avLst/>
          </a:prstGeom>
        </p:spPr>
      </p:pic>
      <p:pic>
        <p:nvPicPr>
          <p:cNvPr id="24" name="Google Shape;106;p14">
            <a:extLst>
              <a:ext uri="{FF2B5EF4-FFF2-40B4-BE49-F238E27FC236}">
                <a16:creationId xmlns:a16="http://schemas.microsoft.com/office/drawing/2014/main" id="{428E251E-E297-4E11-BDD0-BF029782D641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43141" y="595030"/>
            <a:ext cx="1008505" cy="126891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98284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ço Reservado para Conteúdo 9">
            <a:extLst>
              <a:ext uri="{FF2B5EF4-FFF2-40B4-BE49-F238E27FC236}">
                <a16:creationId xmlns:a16="http://schemas.microsoft.com/office/drawing/2014/main" id="{2E2785C0-DD9B-46D2-B658-6516A263F6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6481" y="1278830"/>
            <a:ext cx="10659035" cy="585118"/>
          </a:xfrm>
        </p:spPr>
        <p:txBody>
          <a:bodyPr>
            <a:normAutofit/>
          </a:bodyPr>
          <a:lstStyle/>
          <a:p>
            <a:pPr algn="ctr"/>
            <a:r>
              <a:rPr lang="en-US" sz="2000" b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RESULTADOS</a:t>
            </a:r>
          </a:p>
          <a:p>
            <a:pPr algn="ctr"/>
            <a:endParaRPr lang="pt-BR" sz="2000" dirty="0"/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358221C2-F389-4046-945E-D8D4BDD3FD50}"/>
              </a:ext>
            </a:extLst>
          </p:cNvPr>
          <p:cNvSpPr txBox="1"/>
          <p:nvPr/>
        </p:nvSpPr>
        <p:spPr>
          <a:xfrm>
            <a:off x="2204973" y="1648771"/>
            <a:ext cx="77820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>
                <a:solidFill>
                  <a:srgbClr val="FF0000"/>
                </a:solidFill>
              </a:rPr>
              <a:t>{Estes item pode ser substituído de acordo com as especificidades de cada área de atuação}</a:t>
            </a:r>
          </a:p>
        </p:txBody>
      </p:sp>
      <p:sp>
        <p:nvSpPr>
          <p:cNvPr id="17" name="Google Shape;97;p14">
            <a:extLst>
              <a:ext uri="{FF2B5EF4-FFF2-40B4-BE49-F238E27FC236}">
                <a16:creationId xmlns:a16="http://schemas.microsoft.com/office/drawing/2014/main" id="{903E1DBB-F093-45E8-AA15-A6B47B5D0299}"/>
              </a:ext>
            </a:extLst>
          </p:cNvPr>
          <p:cNvSpPr txBox="1"/>
          <p:nvPr/>
        </p:nvSpPr>
        <p:spPr>
          <a:xfrm>
            <a:off x="1358152" y="594566"/>
            <a:ext cx="10322256" cy="455810"/>
          </a:xfrm>
          <a:prstGeom prst="rect">
            <a:avLst/>
          </a:prstGeom>
        </p:spPr>
        <p:txBody>
          <a:bodyPr spcFirstLastPara="1" vert="horz" lIns="91440" tIns="45720" rIns="91440" bIns="45720" rtlCol="0" anchor="b" anchorCtr="0">
            <a:normAutofit fontScale="92500" lnSpcReduction="10000"/>
          </a:bodyPr>
          <a:lstStyle/>
          <a:p>
            <a:pPr marR="0" lvl="0" indent="0" algn="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376092"/>
              </a:buClr>
              <a:buSzPts val="8500"/>
            </a:pPr>
            <a:r>
              <a:rPr lang="en-US" sz="2400" b="1" i="0" u="none" dirty="0">
                <a:solidFill>
                  <a:srgbClr val="283B69"/>
                </a:solidFill>
                <a:latin typeface="+mj-lt"/>
                <a:cs typeface="Angsana New" panose="02020603050405020304" pitchFamily="18" charset="-34"/>
                <a:sym typeface="Aharoni"/>
              </a:rPr>
              <a:t> </a:t>
            </a:r>
            <a:r>
              <a:rPr lang="en-US" sz="2400" b="1" i="0" u="none" dirty="0">
                <a:solidFill>
                  <a:srgbClr val="283B69"/>
                </a:solidFill>
                <a:latin typeface="+mj-lt"/>
                <a:cs typeface="Angsana New" panose="02020603050405020304" pitchFamily="18" charset="-34"/>
                <a:sym typeface="Arial"/>
              </a:rPr>
              <a:t>7º CIPCI 2021 - </a:t>
            </a:r>
            <a:r>
              <a:rPr lang="en-US" sz="2400" b="1" i="0" u="none" dirty="0" err="1">
                <a:solidFill>
                  <a:srgbClr val="283B69"/>
                </a:solidFill>
                <a:latin typeface="+mj-lt"/>
                <a:cs typeface="Angsana New" panose="02020603050405020304" pitchFamily="18" charset="-34"/>
                <a:sym typeface="Arial"/>
              </a:rPr>
              <a:t>Congresso</a:t>
            </a:r>
            <a:r>
              <a:rPr lang="en-US" sz="2400" b="1" i="0" u="none" dirty="0">
                <a:solidFill>
                  <a:srgbClr val="283B69"/>
                </a:solidFill>
                <a:latin typeface="+mj-lt"/>
                <a:cs typeface="Angsana New" panose="02020603050405020304" pitchFamily="18" charset="-34"/>
                <a:sym typeface="Arial"/>
              </a:rPr>
              <a:t> de </a:t>
            </a:r>
            <a:r>
              <a:rPr lang="en-US" sz="2400" b="1" i="0" u="none" dirty="0" err="1">
                <a:solidFill>
                  <a:srgbClr val="283B69"/>
                </a:solidFill>
                <a:latin typeface="+mj-lt"/>
                <a:cs typeface="Angsana New" panose="02020603050405020304" pitchFamily="18" charset="-34"/>
                <a:sym typeface="Arial"/>
              </a:rPr>
              <a:t>Iniciação</a:t>
            </a:r>
            <a:r>
              <a:rPr lang="en-US" sz="2400" b="1" i="0" u="none" dirty="0">
                <a:solidFill>
                  <a:srgbClr val="283B69"/>
                </a:solidFill>
                <a:latin typeface="+mj-lt"/>
                <a:cs typeface="Angsana New" panose="02020603050405020304" pitchFamily="18" charset="-34"/>
                <a:sym typeface="Arial"/>
              </a:rPr>
              <a:t> a </a:t>
            </a:r>
            <a:r>
              <a:rPr lang="en-US" sz="2400" b="1" i="0" u="none" dirty="0" err="1">
                <a:solidFill>
                  <a:srgbClr val="283B69"/>
                </a:solidFill>
                <a:latin typeface="+mj-lt"/>
                <a:cs typeface="Angsana New" panose="02020603050405020304" pitchFamily="18" charset="-34"/>
                <a:sym typeface="Arial"/>
              </a:rPr>
              <a:t>Pesquisa</a:t>
            </a:r>
            <a:r>
              <a:rPr lang="en-US" sz="2400" b="1" i="0" u="none" dirty="0">
                <a:solidFill>
                  <a:srgbClr val="283B69"/>
                </a:solidFill>
                <a:latin typeface="+mj-lt"/>
                <a:cs typeface="Angsana New" panose="02020603050405020304" pitchFamily="18" charset="-34"/>
                <a:sym typeface="Arial"/>
              </a:rPr>
              <a:t>, </a:t>
            </a:r>
            <a:r>
              <a:rPr lang="en-US" sz="2400" b="1" i="0" u="none" dirty="0" err="1">
                <a:solidFill>
                  <a:srgbClr val="283B69"/>
                </a:solidFill>
                <a:latin typeface="+mj-lt"/>
                <a:cs typeface="Angsana New" panose="02020603050405020304" pitchFamily="18" charset="-34"/>
                <a:sym typeface="Arial"/>
              </a:rPr>
              <a:t>Criação</a:t>
            </a:r>
            <a:r>
              <a:rPr lang="en-US" sz="2400" b="1" i="0" u="none" dirty="0">
                <a:solidFill>
                  <a:srgbClr val="283B69"/>
                </a:solidFill>
                <a:latin typeface="+mj-lt"/>
                <a:cs typeface="Angsana New" panose="02020603050405020304" pitchFamily="18" charset="-34"/>
                <a:sym typeface="Arial"/>
              </a:rPr>
              <a:t> e </a:t>
            </a:r>
            <a:r>
              <a:rPr lang="en-US" sz="2400" b="1" i="0" u="none" dirty="0" err="1">
                <a:solidFill>
                  <a:srgbClr val="283B69"/>
                </a:solidFill>
                <a:latin typeface="+mj-lt"/>
                <a:cs typeface="Angsana New" panose="02020603050405020304" pitchFamily="18" charset="-34"/>
                <a:sym typeface="Arial"/>
              </a:rPr>
              <a:t>Inovação</a:t>
            </a:r>
            <a:endParaRPr lang="en-US" sz="2400" b="1" i="0" u="none" dirty="0">
              <a:solidFill>
                <a:srgbClr val="283B69"/>
              </a:solidFill>
              <a:latin typeface="+mj-lt"/>
              <a:cs typeface="Angsana New" panose="02020603050405020304" pitchFamily="18" charset="-34"/>
              <a:sym typeface="Arial"/>
            </a:endParaRPr>
          </a:p>
        </p:txBody>
      </p:sp>
      <p:pic>
        <p:nvPicPr>
          <p:cNvPr id="19" name="Google Shape;102;p14" descr="Logotipo, nome da empresa&#10;&#10;Descrição gerada automaticamente">
            <a:extLst>
              <a:ext uri="{FF2B5EF4-FFF2-40B4-BE49-F238E27FC236}">
                <a16:creationId xmlns:a16="http://schemas.microsoft.com/office/drawing/2014/main" id="{A976A3DA-2CD6-4097-8782-B68C980B751C}"/>
              </a:ext>
            </a:extLst>
          </p:cNvPr>
          <p:cNvPicPr preferRelativeResize="0">
            <a:picLocks/>
          </p:cNvPicPr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601485" y="5772444"/>
            <a:ext cx="996057" cy="585119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Google Shape;101;p14">
            <a:extLst>
              <a:ext uri="{FF2B5EF4-FFF2-40B4-BE49-F238E27FC236}">
                <a16:creationId xmlns:a16="http://schemas.microsoft.com/office/drawing/2014/main" id="{C2BAD7AA-B263-4F8C-BEBA-5A981BDEDF2E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802203" y="5772445"/>
            <a:ext cx="780635" cy="585118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CaixaDeTexto 20">
            <a:extLst>
              <a:ext uri="{FF2B5EF4-FFF2-40B4-BE49-F238E27FC236}">
                <a16:creationId xmlns:a16="http://schemas.microsoft.com/office/drawing/2014/main" id="{A2894847-A287-475E-994C-D80A09565DFC}"/>
              </a:ext>
            </a:extLst>
          </p:cNvPr>
          <p:cNvSpPr txBox="1"/>
          <p:nvPr/>
        </p:nvSpPr>
        <p:spPr>
          <a:xfrm>
            <a:off x="10338648" y="5495445"/>
            <a:ext cx="9960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Fomento</a:t>
            </a:r>
            <a:r>
              <a:rPr lang="pt-BR" sz="1200" b="1" dirty="0"/>
              <a:t>:</a:t>
            </a: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E0E89271-4AB6-42C2-8514-DEFF29C692B2}"/>
              </a:ext>
            </a:extLst>
          </p:cNvPr>
          <p:cNvSpPr txBox="1"/>
          <p:nvPr/>
        </p:nvSpPr>
        <p:spPr>
          <a:xfrm>
            <a:off x="655590" y="5526222"/>
            <a:ext cx="9960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Realização</a:t>
            </a:r>
            <a:r>
              <a:rPr lang="pt-BR" sz="1400" dirty="0"/>
              <a:t>:</a:t>
            </a:r>
          </a:p>
        </p:txBody>
      </p:sp>
      <p:pic>
        <p:nvPicPr>
          <p:cNvPr id="23" name="Imagem 22" descr="Uma imagem contendo Interface gráfica do usuário&#10;&#10;Descrição gerada automaticamente">
            <a:extLst>
              <a:ext uri="{FF2B5EF4-FFF2-40B4-BE49-F238E27FC236}">
                <a16:creationId xmlns:a16="http://schemas.microsoft.com/office/drawing/2014/main" id="{A4DD7369-F26A-4F94-830B-F476CDDB56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5590" y="5911114"/>
            <a:ext cx="886691" cy="307777"/>
          </a:xfrm>
          <a:prstGeom prst="rect">
            <a:avLst/>
          </a:prstGeom>
        </p:spPr>
      </p:pic>
      <p:pic>
        <p:nvPicPr>
          <p:cNvPr id="24" name="Google Shape;106;p14">
            <a:extLst>
              <a:ext uri="{FF2B5EF4-FFF2-40B4-BE49-F238E27FC236}">
                <a16:creationId xmlns:a16="http://schemas.microsoft.com/office/drawing/2014/main" id="{3C0A3508-069A-4CF3-BFAF-C51FA746F916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43141" y="595030"/>
            <a:ext cx="1008505" cy="126891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58157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ço Reservado para Conteúdo 9">
            <a:extLst>
              <a:ext uri="{FF2B5EF4-FFF2-40B4-BE49-F238E27FC236}">
                <a16:creationId xmlns:a16="http://schemas.microsoft.com/office/drawing/2014/main" id="{2E2785C0-DD9B-46D2-B658-6516A263F6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6481" y="1278829"/>
            <a:ext cx="10782378" cy="785001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US" sz="2400" b="1" i="0" u="none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DISCUSSÃO</a:t>
            </a:r>
            <a:r>
              <a:rPr lang="en-US" sz="2400" b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/CONCLUSÃO</a:t>
            </a:r>
          </a:p>
          <a:p>
            <a:pPr algn="ctr"/>
            <a:r>
              <a:rPr lang="pt-BR" sz="1400" dirty="0">
                <a:solidFill>
                  <a:srgbClr val="FF0000"/>
                </a:solidFill>
              </a:rPr>
              <a:t>{Este item pode ser substituído de acordo com as especificidades de cada área de atuação}</a:t>
            </a:r>
          </a:p>
          <a:p>
            <a:pPr algn="ctr"/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Google Shape;97;p14">
            <a:extLst>
              <a:ext uri="{FF2B5EF4-FFF2-40B4-BE49-F238E27FC236}">
                <a16:creationId xmlns:a16="http://schemas.microsoft.com/office/drawing/2014/main" id="{D00B5F70-5C58-4C79-84EA-259A8EEED289}"/>
              </a:ext>
            </a:extLst>
          </p:cNvPr>
          <p:cNvSpPr txBox="1"/>
          <p:nvPr/>
        </p:nvSpPr>
        <p:spPr>
          <a:xfrm>
            <a:off x="1358152" y="594566"/>
            <a:ext cx="10322256" cy="455810"/>
          </a:xfrm>
          <a:prstGeom prst="rect">
            <a:avLst/>
          </a:prstGeom>
        </p:spPr>
        <p:txBody>
          <a:bodyPr spcFirstLastPara="1" vert="horz" lIns="91440" tIns="45720" rIns="91440" bIns="45720" rtlCol="0" anchor="b" anchorCtr="0">
            <a:normAutofit fontScale="92500" lnSpcReduction="10000"/>
          </a:bodyPr>
          <a:lstStyle/>
          <a:p>
            <a:pPr marR="0" lvl="0" indent="0" algn="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376092"/>
              </a:buClr>
              <a:buSzPts val="8500"/>
            </a:pPr>
            <a:r>
              <a:rPr lang="en-US" sz="2400" b="1" i="0" u="none" dirty="0">
                <a:solidFill>
                  <a:srgbClr val="283B69"/>
                </a:solidFill>
                <a:latin typeface="+mj-lt"/>
                <a:cs typeface="Angsana New" panose="02020603050405020304" pitchFamily="18" charset="-34"/>
                <a:sym typeface="Aharoni"/>
              </a:rPr>
              <a:t> </a:t>
            </a:r>
            <a:r>
              <a:rPr lang="en-US" sz="2400" b="1" i="0" u="none" dirty="0">
                <a:solidFill>
                  <a:srgbClr val="283B69"/>
                </a:solidFill>
                <a:latin typeface="+mj-lt"/>
                <a:cs typeface="Angsana New" panose="02020603050405020304" pitchFamily="18" charset="-34"/>
                <a:sym typeface="Arial"/>
              </a:rPr>
              <a:t>7º CIPCI 2021 - </a:t>
            </a:r>
            <a:r>
              <a:rPr lang="en-US" sz="2400" b="1" i="0" u="none" dirty="0" err="1">
                <a:solidFill>
                  <a:srgbClr val="283B69"/>
                </a:solidFill>
                <a:latin typeface="+mj-lt"/>
                <a:cs typeface="Angsana New" panose="02020603050405020304" pitchFamily="18" charset="-34"/>
                <a:sym typeface="Arial"/>
              </a:rPr>
              <a:t>Congresso</a:t>
            </a:r>
            <a:r>
              <a:rPr lang="en-US" sz="2400" b="1" i="0" u="none" dirty="0">
                <a:solidFill>
                  <a:srgbClr val="283B69"/>
                </a:solidFill>
                <a:latin typeface="+mj-lt"/>
                <a:cs typeface="Angsana New" panose="02020603050405020304" pitchFamily="18" charset="-34"/>
                <a:sym typeface="Arial"/>
              </a:rPr>
              <a:t> de </a:t>
            </a:r>
            <a:r>
              <a:rPr lang="en-US" sz="2400" b="1" i="0" u="none" dirty="0" err="1">
                <a:solidFill>
                  <a:srgbClr val="283B69"/>
                </a:solidFill>
                <a:latin typeface="+mj-lt"/>
                <a:cs typeface="Angsana New" panose="02020603050405020304" pitchFamily="18" charset="-34"/>
                <a:sym typeface="Arial"/>
              </a:rPr>
              <a:t>Iniciação</a:t>
            </a:r>
            <a:r>
              <a:rPr lang="en-US" sz="2400" b="1" i="0" u="none" dirty="0">
                <a:solidFill>
                  <a:srgbClr val="283B69"/>
                </a:solidFill>
                <a:latin typeface="+mj-lt"/>
                <a:cs typeface="Angsana New" panose="02020603050405020304" pitchFamily="18" charset="-34"/>
                <a:sym typeface="Arial"/>
              </a:rPr>
              <a:t> a </a:t>
            </a:r>
            <a:r>
              <a:rPr lang="en-US" sz="2400" b="1" i="0" u="none" dirty="0" err="1">
                <a:solidFill>
                  <a:srgbClr val="283B69"/>
                </a:solidFill>
                <a:latin typeface="+mj-lt"/>
                <a:cs typeface="Angsana New" panose="02020603050405020304" pitchFamily="18" charset="-34"/>
                <a:sym typeface="Arial"/>
              </a:rPr>
              <a:t>Pesquisa</a:t>
            </a:r>
            <a:r>
              <a:rPr lang="en-US" sz="2400" b="1" i="0" u="none" dirty="0">
                <a:solidFill>
                  <a:srgbClr val="283B69"/>
                </a:solidFill>
                <a:latin typeface="+mj-lt"/>
                <a:cs typeface="Angsana New" panose="02020603050405020304" pitchFamily="18" charset="-34"/>
                <a:sym typeface="Arial"/>
              </a:rPr>
              <a:t>, </a:t>
            </a:r>
            <a:r>
              <a:rPr lang="en-US" sz="2400" b="1" i="0" u="none" dirty="0" err="1">
                <a:solidFill>
                  <a:srgbClr val="283B69"/>
                </a:solidFill>
                <a:latin typeface="+mj-lt"/>
                <a:cs typeface="Angsana New" panose="02020603050405020304" pitchFamily="18" charset="-34"/>
                <a:sym typeface="Arial"/>
              </a:rPr>
              <a:t>Criação</a:t>
            </a:r>
            <a:r>
              <a:rPr lang="en-US" sz="2400" b="1" i="0" u="none" dirty="0">
                <a:solidFill>
                  <a:srgbClr val="283B69"/>
                </a:solidFill>
                <a:latin typeface="+mj-lt"/>
                <a:cs typeface="Angsana New" panose="02020603050405020304" pitchFamily="18" charset="-34"/>
                <a:sym typeface="Arial"/>
              </a:rPr>
              <a:t> e </a:t>
            </a:r>
            <a:r>
              <a:rPr lang="en-US" sz="2400" b="1" i="0" u="none" dirty="0" err="1">
                <a:solidFill>
                  <a:srgbClr val="283B69"/>
                </a:solidFill>
                <a:latin typeface="+mj-lt"/>
                <a:cs typeface="Angsana New" panose="02020603050405020304" pitchFamily="18" charset="-34"/>
                <a:sym typeface="Arial"/>
              </a:rPr>
              <a:t>Inovação</a:t>
            </a:r>
            <a:endParaRPr lang="en-US" sz="2400" b="1" i="0" u="none" dirty="0">
              <a:solidFill>
                <a:srgbClr val="283B69"/>
              </a:solidFill>
              <a:latin typeface="+mj-lt"/>
              <a:cs typeface="Angsana New" panose="02020603050405020304" pitchFamily="18" charset="-34"/>
              <a:sym typeface="Arial"/>
            </a:endParaRPr>
          </a:p>
        </p:txBody>
      </p:sp>
      <p:pic>
        <p:nvPicPr>
          <p:cNvPr id="18" name="Google Shape;102;p14" descr="Logotipo, nome da empresa&#10;&#10;Descrição gerada automaticamente">
            <a:extLst>
              <a:ext uri="{FF2B5EF4-FFF2-40B4-BE49-F238E27FC236}">
                <a16:creationId xmlns:a16="http://schemas.microsoft.com/office/drawing/2014/main" id="{15B22BEE-B56F-411D-B19B-34BF02B1D6C7}"/>
              </a:ext>
            </a:extLst>
          </p:cNvPr>
          <p:cNvPicPr preferRelativeResize="0">
            <a:picLocks/>
          </p:cNvPicPr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601485" y="5772444"/>
            <a:ext cx="996057" cy="585119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Google Shape;101;p14">
            <a:extLst>
              <a:ext uri="{FF2B5EF4-FFF2-40B4-BE49-F238E27FC236}">
                <a16:creationId xmlns:a16="http://schemas.microsoft.com/office/drawing/2014/main" id="{536B1D5E-3ECE-431E-89C5-5A57DEC6C3D6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802203" y="5772445"/>
            <a:ext cx="780635" cy="585118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CaixaDeTexto 19">
            <a:extLst>
              <a:ext uri="{FF2B5EF4-FFF2-40B4-BE49-F238E27FC236}">
                <a16:creationId xmlns:a16="http://schemas.microsoft.com/office/drawing/2014/main" id="{627F64F8-DF7F-4A98-9658-FE6FB6773BD1}"/>
              </a:ext>
            </a:extLst>
          </p:cNvPr>
          <p:cNvSpPr txBox="1"/>
          <p:nvPr/>
        </p:nvSpPr>
        <p:spPr>
          <a:xfrm>
            <a:off x="10338648" y="5495445"/>
            <a:ext cx="9960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Fomento</a:t>
            </a:r>
            <a:r>
              <a:rPr lang="pt-BR" sz="1200" b="1" dirty="0"/>
              <a:t>:</a:t>
            </a:r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234CC9DB-5CF2-414E-A2B7-DE87880DFE99}"/>
              </a:ext>
            </a:extLst>
          </p:cNvPr>
          <p:cNvSpPr txBox="1"/>
          <p:nvPr/>
        </p:nvSpPr>
        <p:spPr>
          <a:xfrm>
            <a:off x="655590" y="5526222"/>
            <a:ext cx="9960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Realização</a:t>
            </a:r>
            <a:r>
              <a:rPr lang="pt-BR" sz="1400" dirty="0"/>
              <a:t>:</a:t>
            </a:r>
          </a:p>
        </p:txBody>
      </p:sp>
      <p:pic>
        <p:nvPicPr>
          <p:cNvPr id="22" name="Imagem 21" descr="Uma imagem contendo Interface gráfica do usuário&#10;&#10;Descrição gerada automaticamente">
            <a:extLst>
              <a:ext uri="{FF2B5EF4-FFF2-40B4-BE49-F238E27FC236}">
                <a16:creationId xmlns:a16="http://schemas.microsoft.com/office/drawing/2014/main" id="{5D0736EB-0C4B-460B-9C77-05B17469B4D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5590" y="5911114"/>
            <a:ext cx="886691" cy="307777"/>
          </a:xfrm>
          <a:prstGeom prst="rect">
            <a:avLst/>
          </a:prstGeom>
        </p:spPr>
      </p:pic>
      <p:pic>
        <p:nvPicPr>
          <p:cNvPr id="23" name="Google Shape;106;p14">
            <a:extLst>
              <a:ext uri="{FF2B5EF4-FFF2-40B4-BE49-F238E27FC236}">
                <a16:creationId xmlns:a16="http://schemas.microsoft.com/office/drawing/2014/main" id="{7D3A2802-F0BE-4080-8031-D8065BE2152D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43141" y="595030"/>
            <a:ext cx="1008505" cy="126891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727445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98;p14">
            <a:extLst>
              <a:ext uri="{FF2B5EF4-FFF2-40B4-BE49-F238E27FC236}">
                <a16:creationId xmlns:a16="http://schemas.microsoft.com/office/drawing/2014/main" id="{0188D50D-4D5F-40C1-B114-EAEF6158CF53}"/>
              </a:ext>
            </a:extLst>
          </p:cNvPr>
          <p:cNvSpPr txBox="1"/>
          <p:nvPr/>
        </p:nvSpPr>
        <p:spPr>
          <a:xfrm>
            <a:off x="779325" y="5097804"/>
            <a:ext cx="10901083" cy="704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</a:pPr>
            <a:r>
              <a:rPr lang="en-US" sz="12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[Nome </a:t>
            </a:r>
            <a:r>
              <a:rPr lang="en-US" sz="12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completo</a:t>
            </a:r>
            <a:r>
              <a:rPr lang="en-US" sz="12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do/a </a:t>
            </a:r>
            <a:r>
              <a:rPr lang="en-US" sz="12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docente-orientador</a:t>
            </a:r>
            <a:r>
              <a:rPr lang="en-US" sz="12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/a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</a:pPr>
            <a:r>
              <a:rPr lang="en-US" sz="12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Prof(a). Dr(a). </a:t>
            </a:r>
            <a:r>
              <a:rPr lang="en-US" sz="1200" b="1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xxxxxxxxx</a:t>
            </a:r>
            <a:r>
              <a:rPr lang="en-US" sz="12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] </a:t>
            </a:r>
            <a:endParaRPr sz="1200" b="1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Espaço Reservado para Conteúdo 9">
            <a:extLst>
              <a:ext uri="{FF2B5EF4-FFF2-40B4-BE49-F238E27FC236}">
                <a16:creationId xmlns:a16="http://schemas.microsoft.com/office/drawing/2014/main" id="{2E2785C0-DD9B-46D2-B658-6516A263F6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142" y="1278830"/>
            <a:ext cx="10905714" cy="778570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n-US" sz="2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REFERÊNCIAS</a:t>
            </a:r>
            <a:r>
              <a:rPr lang="en-US" sz="29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algn="ctr"/>
            <a:r>
              <a:rPr lang="pt-BR" sz="1400" dirty="0">
                <a:solidFill>
                  <a:srgbClr val="FF0000"/>
                </a:solidFill>
              </a:rPr>
              <a:t>{Utilizar apenas as referencias citadas nos eslaides anteriores}</a:t>
            </a:r>
          </a:p>
          <a:p>
            <a:pPr algn="ctr"/>
            <a:endParaRPr lang="pt-BR" sz="2000" dirty="0"/>
          </a:p>
        </p:txBody>
      </p:sp>
      <p:sp>
        <p:nvSpPr>
          <p:cNvPr id="19" name="Google Shape;98;p14">
            <a:extLst>
              <a:ext uri="{FF2B5EF4-FFF2-40B4-BE49-F238E27FC236}">
                <a16:creationId xmlns:a16="http://schemas.microsoft.com/office/drawing/2014/main" id="{0103B5BE-699B-4E85-9BAC-A8B749B89167}"/>
              </a:ext>
            </a:extLst>
          </p:cNvPr>
          <p:cNvSpPr txBox="1"/>
          <p:nvPr/>
        </p:nvSpPr>
        <p:spPr>
          <a:xfrm>
            <a:off x="537882" y="3551175"/>
            <a:ext cx="11142526" cy="8135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</a:pPr>
            <a:r>
              <a:rPr lang="en-US" sz="1400" b="1" i="0" u="none" dirty="0">
                <a:latin typeface="Arial"/>
                <a:ea typeface="Arial"/>
                <a:cs typeface="Arial"/>
                <a:sym typeface="Arial"/>
              </a:rPr>
              <a:t>[TÍTULO DO PLANO DE TRABALHO]*</a:t>
            </a:r>
            <a:endParaRPr lang="en-US" sz="1400" b="1" dirty="0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</a:pPr>
            <a:r>
              <a:rPr lang="en-US" sz="2400" i="1" dirty="0">
                <a:solidFill>
                  <a:srgbClr val="FF0000"/>
                </a:solidFill>
              </a:rPr>
              <a:t> </a:t>
            </a:r>
            <a:r>
              <a:rPr lang="en-US" sz="1400" i="1" dirty="0"/>
              <a:t>*</a:t>
            </a:r>
            <a:r>
              <a:rPr lang="en-US" sz="1400" i="1" dirty="0" err="1"/>
              <a:t>Mesmo</a:t>
            </a:r>
            <a:r>
              <a:rPr lang="en-US" sz="1400" i="1" dirty="0"/>
              <a:t> </a:t>
            </a:r>
            <a:r>
              <a:rPr lang="en-US" sz="1400" i="1" dirty="0" err="1"/>
              <a:t>título</a:t>
            </a:r>
            <a:r>
              <a:rPr lang="en-US" sz="1400" i="1" dirty="0"/>
              <a:t> </a:t>
            </a:r>
            <a:r>
              <a:rPr lang="en-US" sz="1400" i="1" dirty="0" err="1"/>
              <a:t>colocado</a:t>
            </a:r>
            <a:r>
              <a:rPr lang="en-US" sz="1400" i="1" dirty="0"/>
              <a:t> do </a:t>
            </a:r>
            <a:r>
              <a:rPr lang="en-US" sz="1400" i="1" dirty="0" err="1"/>
              <a:t>resumo</a:t>
            </a:r>
            <a:r>
              <a:rPr lang="en-US" sz="1400" i="1" dirty="0"/>
              <a:t> </a:t>
            </a:r>
            <a:r>
              <a:rPr lang="en-US" sz="1400" i="1" dirty="0" err="1"/>
              <a:t>submetido</a:t>
            </a:r>
            <a:r>
              <a:rPr lang="en-US" sz="1400" i="1" dirty="0"/>
              <a:t> </a:t>
            </a:r>
            <a:r>
              <a:rPr lang="en-US" sz="1400" i="1" dirty="0" err="1"/>
              <a:t>ao</a:t>
            </a:r>
            <a:r>
              <a:rPr lang="en-US" sz="1400" i="1" dirty="0"/>
              <a:t> SIGAA</a:t>
            </a:r>
            <a:endParaRPr sz="1400" b="1" i="0" u="none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98;p14">
            <a:extLst>
              <a:ext uri="{FF2B5EF4-FFF2-40B4-BE49-F238E27FC236}">
                <a16:creationId xmlns:a16="http://schemas.microsoft.com/office/drawing/2014/main" id="{592EC395-958B-45BA-8AC3-4C32699B4243}"/>
              </a:ext>
            </a:extLst>
          </p:cNvPr>
          <p:cNvSpPr txBox="1"/>
          <p:nvPr/>
        </p:nvSpPr>
        <p:spPr>
          <a:xfrm>
            <a:off x="643142" y="4558199"/>
            <a:ext cx="11142526" cy="6658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</a:pPr>
            <a:r>
              <a:rPr lang="en-US" sz="12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[Nome </a:t>
            </a:r>
            <a:r>
              <a:rPr lang="en-US" sz="12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completo</a:t>
            </a:r>
            <a:r>
              <a:rPr lang="en-US" sz="12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do/a </a:t>
            </a:r>
            <a:r>
              <a:rPr lang="en-US" sz="12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estudante-bolsista</a:t>
            </a:r>
            <a:r>
              <a:rPr lang="en-US" sz="12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ou</a:t>
            </a:r>
            <a:r>
              <a:rPr lang="en-US" sz="12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voluntário</a:t>
            </a:r>
            <a:r>
              <a:rPr lang="en-US" sz="12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/a] </a:t>
            </a:r>
            <a:endParaRPr lang="en-US" sz="12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</a:pPr>
            <a:r>
              <a:rPr lang="en-US" i="1" dirty="0">
                <a:solidFill>
                  <a:srgbClr val="FF0000"/>
                </a:solidFill>
              </a:rPr>
              <a:t> </a:t>
            </a:r>
            <a:endParaRPr b="1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97;p14">
            <a:extLst>
              <a:ext uri="{FF2B5EF4-FFF2-40B4-BE49-F238E27FC236}">
                <a16:creationId xmlns:a16="http://schemas.microsoft.com/office/drawing/2014/main" id="{4B8D4FBD-97AF-441D-8243-3EEF5920E901}"/>
              </a:ext>
            </a:extLst>
          </p:cNvPr>
          <p:cNvSpPr txBox="1"/>
          <p:nvPr/>
        </p:nvSpPr>
        <p:spPr>
          <a:xfrm>
            <a:off x="1358152" y="594566"/>
            <a:ext cx="10322256" cy="455810"/>
          </a:xfrm>
          <a:prstGeom prst="rect">
            <a:avLst/>
          </a:prstGeom>
        </p:spPr>
        <p:txBody>
          <a:bodyPr spcFirstLastPara="1" vert="horz" lIns="91440" tIns="45720" rIns="91440" bIns="45720" rtlCol="0" anchor="b" anchorCtr="0">
            <a:normAutofit fontScale="92500" lnSpcReduction="10000"/>
          </a:bodyPr>
          <a:lstStyle/>
          <a:p>
            <a:pPr marR="0" lvl="0" indent="0" algn="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376092"/>
              </a:buClr>
              <a:buSzPts val="8500"/>
            </a:pPr>
            <a:r>
              <a:rPr lang="en-US" sz="2400" b="1" i="0" u="none" dirty="0">
                <a:solidFill>
                  <a:srgbClr val="283B69"/>
                </a:solidFill>
                <a:latin typeface="+mj-lt"/>
                <a:cs typeface="Angsana New" panose="02020603050405020304" pitchFamily="18" charset="-34"/>
                <a:sym typeface="Aharoni"/>
              </a:rPr>
              <a:t> </a:t>
            </a:r>
            <a:r>
              <a:rPr lang="en-US" sz="2400" b="1" i="0" u="none" dirty="0">
                <a:solidFill>
                  <a:srgbClr val="283B69"/>
                </a:solidFill>
                <a:latin typeface="+mj-lt"/>
                <a:cs typeface="Angsana New" panose="02020603050405020304" pitchFamily="18" charset="-34"/>
                <a:sym typeface="Arial"/>
              </a:rPr>
              <a:t>7º CIPCI 2021 - </a:t>
            </a:r>
            <a:r>
              <a:rPr lang="en-US" sz="2400" b="1" i="0" u="none" dirty="0" err="1">
                <a:solidFill>
                  <a:srgbClr val="283B69"/>
                </a:solidFill>
                <a:latin typeface="+mj-lt"/>
                <a:cs typeface="Angsana New" panose="02020603050405020304" pitchFamily="18" charset="-34"/>
                <a:sym typeface="Arial"/>
              </a:rPr>
              <a:t>Congresso</a:t>
            </a:r>
            <a:r>
              <a:rPr lang="en-US" sz="2400" b="1" i="0" u="none" dirty="0">
                <a:solidFill>
                  <a:srgbClr val="283B69"/>
                </a:solidFill>
                <a:latin typeface="+mj-lt"/>
                <a:cs typeface="Angsana New" panose="02020603050405020304" pitchFamily="18" charset="-34"/>
                <a:sym typeface="Arial"/>
              </a:rPr>
              <a:t> de </a:t>
            </a:r>
            <a:r>
              <a:rPr lang="en-US" sz="2400" b="1" i="0" u="none" dirty="0" err="1">
                <a:solidFill>
                  <a:srgbClr val="283B69"/>
                </a:solidFill>
                <a:latin typeface="+mj-lt"/>
                <a:cs typeface="Angsana New" panose="02020603050405020304" pitchFamily="18" charset="-34"/>
                <a:sym typeface="Arial"/>
              </a:rPr>
              <a:t>Iniciação</a:t>
            </a:r>
            <a:r>
              <a:rPr lang="en-US" sz="2400" b="1" i="0" u="none" dirty="0">
                <a:solidFill>
                  <a:srgbClr val="283B69"/>
                </a:solidFill>
                <a:latin typeface="+mj-lt"/>
                <a:cs typeface="Angsana New" panose="02020603050405020304" pitchFamily="18" charset="-34"/>
                <a:sym typeface="Arial"/>
              </a:rPr>
              <a:t> a </a:t>
            </a:r>
            <a:r>
              <a:rPr lang="en-US" sz="2400" b="1" i="0" u="none" dirty="0" err="1">
                <a:solidFill>
                  <a:srgbClr val="283B69"/>
                </a:solidFill>
                <a:latin typeface="+mj-lt"/>
                <a:cs typeface="Angsana New" panose="02020603050405020304" pitchFamily="18" charset="-34"/>
                <a:sym typeface="Arial"/>
              </a:rPr>
              <a:t>Pesquisa</a:t>
            </a:r>
            <a:r>
              <a:rPr lang="en-US" sz="2400" b="1" i="0" u="none" dirty="0">
                <a:solidFill>
                  <a:srgbClr val="283B69"/>
                </a:solidFill>
                <a:latin typeface="+mj-lt"/>
                <a:cs typeface="Angsana New" panose="02020603050405020304" pitchFamily="18" charset="-34"/>
                <a:sym typeface="Arial"/>
              </a:rPr>
              <a:t>, </a:t>
            </a:r>
            <a:r>
              <a:rPr lang="en-US" sz="2400" b="1" i="0" u="none" dirty="0" err="1">
                <a:solidFill>
                  <a:srgbClr val="283B69"/>
                </a:solidFill>
                <a:latin typeface="+mj-lt"/>
                <a:cs typeface="Angsana New" panose="02020603050405020304" pitchFamily="18" charset="-34"/>
                <a:sym typeface="Arial"/>
              </a:rPr>
              <a:t>Criação</a:t>
            </a:r>
            <a:r>
              <a:rPr lang="en-US" sz="2400" b="1" i="0" u="none" dirty="0">
                <a:solidFill>
                  <a:srgbClr val="283B69"/>
                </a:solidFill>
                <a:latin typeface="+mj-lt"/>
                <a:cs typeface="Angsana New" panose="02020603050405020304" pitchFamily="18" charset="-34"/>
                <a:sym typeface="Arial"/>
              </a:rPr>
              <a:t> e </a:t>
            </a:r>
            <a:r>
              <a:rPr lang="en-US" sz="2400" b="1" i="0" u="none" dirty="0" err="1">
                <a:solidFill>
                  <a:srgbClr val="283B69"/>
                </a:solidFill>
                <a:latin typeface="+mj-lt"/>
                <a:cs typeface="Angsana New" panose="02020603050405020304" pitchFamily="18" charset="-34"/>
                <a:sym typeface="Arial"/>
              </a:rPr>
              <a:t>Inovação</a:t>
            </a:r>
            <a:endParaRPr lang="en-US" sz="2400" b="1" i="0" u="none" dirty="0">
              <a:solidFill>
                <a:srgbClr val="283B69"/>
              </a:solidFill>
              <a:latin typeface="+mj-lt"/>
              <a:cs typeface="Angsana New" panose="02020603050405020304" pitchFamily="18" charset="-34"/>
              <a:sym typeface="Arial"/>
            </a:endParaRPr>
          </a:p>
        </p:txBody>
      </p:sp>
      <p:pic>
        <p:nvPicPr>
          <p:cNvPr id="22" name="Google Shape;102;p14" descr="Logotipo, nome da empresa&#10;&#10;Descrição gerada automaticamente">
            <a:extLst>
              <a:ext uri="{FF2B5EF4-FFF2-40B4-BE49-F238E27FC236}">
                <a16:creationId xmlns:a16="http://schemas.microsoft.com/office/drawing/2014/main" id="{A3870B7E-1568-4572-9C55-C0B024A7C8CF}"/>
              </a:ext>
            </a:extLst>
          </p:cNvPr>
          <p:cNvPicPr preferRelativeResize="0">
            <a:picLocks/>
          </p:cNvPicPr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601485" y="5772444"/>
            <a:ext cx="996057" cy="585119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Google Shape;101;p14">
            <a:extLst>
              <a:ext uri="{FF2B5EF4-FFF2-40B4-BE49-F238E27FC236}">
                <a16:creationId xmlns:a16="http://schemas.microsoft.com/office/drawing/2014/main" id="{DF9B7FDE-85DF-46E1-A71B-B2C8C157E9FD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802203" y="5772445"/>
            <a:ext cx="780635" cy="585118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CaixaDeTexto 23">
            <a:extLst>
              <a:ext uri="{FF2B5EF4-FFF2-40B4-BE49-F238E27FC236}">
                <a16:creationId xmlns:a16="http://schemas.microsoft.com/office/drawing/2014/main" id="{0B4A1AB6-0E08-4FE1-A453-D87E4211865C}"/>
              </a:ext>
            </a:extLst>
          </p:cNvPr>
          <p:cNvSpPr txBox="1"/>
          <p:nvPr/>
        </p:nvSpPr>
        <p:spPr>
          <a:xfrm>
            <a:off x="10338648" y="5495445"/>
            <a:ext cx="9960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Fomento</a:t>
            </a:r>
            <a:r>
              <a:rPr lang="pt-BR" sz="1200" b="1" dirty="0"/>
              <a:t>:</a:t>
            </a:r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E5C57A08-0ED3-460D-B10E-F1D2F154EDCC}"/>
              </a:ext>
            </a:extLst>
          </p:cNvPr>
          <p:cNvSpPr txBox="1"/>
          <p:nvPr/>
        </p:nvSpPr>
        <p:spPr>
          <a:xfrm>
            <a:off x="655590" y="5526222"/>
            <a:ext cx="9960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Realização</a:t>
            </a:r>
            <a:r>
              <a:rPr lang="pt-BR" sz="1400" dirty="0"/>
              <a:t>:</a:t>
            </a:r>
          </a:p>
        </p:txBody>
      </p:sp>
      <p:pic>
        <p:nvPicPr>
          <p:cNvPr id="26" name="Imagem 25" descr="Uma imagem contendo Interface gráfica do usuário&#10;&#10;Descrição gerada automaticamente">
            <a:extLst>
              <a:ext uri="{FF2B5EF4-FFF2-40B4-BE49-F238E27FC236}">
                <a16:creationId xmlns:a16="http://schemas.microsoft.com/office/drawing/2014/main" id="{F482AD39-08D9-4CAE-99FF-36DAB6E0E1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5590" y="5911114"/>
            <a:ext cx="886691" cy="307777"/>
          </a:xfrm>
          <a:prstGeom prst="rect">
            <a:avLst/>
          </a:prstGeom>
        </p:spPr>
      </p:pic>
      <p:pic>
        <p:nvPicPr>
          <p:cNvPr id="27" name="Google Shape;106;p14">
            <a:extLst>
              <a:ext uri="{FF2B5EF4-FFF2-40B4-BE49-F238E27FC236}">
                <a16:creationId xmlns:a16="http://schemas.microsoft.com/office/drawing/2014/main" id="{779E68FA-8A7A-4DAA-91EE-67D9D4A9B66C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43141" y="595030"/>
            <a:ext cx="1008505" cy="126891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0407100"/>
      </p:ext>
    </p:extLst>
  </p:cSld>
  <p:clrMapOvr>
    <a:masterClrMapping/>
  </p:clrMapOvr>
</p:sld>
</file>

<file path=ppt/theme/theme1.xml><?xml version="1.0" encoding="utf-8"?>
<a:theme xmlns:a="http://schemas.openxmlformats.org/drawingml/2006/main" name="LuminousVTI">
  <a:themeElements>
    <a:clrScheme name="Custom 54">
      <a:dk1>
        <a:sysClr val="windowText" lastClr="000000"/>
      </a:dk1>
      <a:lt1>
        <a:sysClr val="window" lastClr="FFFFFF"/>
      </a:lt1>
      <a:dk2>
        <a:srgbClr val="201449"/>
      </a:dk2>
      <a:lt2>
        <a:srgbClr val="EEEEEE"/>
      </a:lt2>
      <a:accent1>
        <a:srgbClr val="F900A0"/>
      </a:accent1>
      <a:accent2>
        <a:srgbClr val="4D4EE6"/>
      </a:accent2>
      <a:accent3>
        <a:srgbClr val="454B78"/>
      </a:accent3>
      <a:accent4>
        <a:srgbClr val="A3A3C1"/>
      </a:accent4>
      <a:accent5>
        <a:srgbClr val="7162FE"/>
      </a:accent5>
      <a:accent6>
        <a:srgbClr val="1EBE9B"/>
      </a:accent6>
      <a:hlink>
        <a:srgbClr val="F900A0"/>
      </a:hlink>
      <a:folHlink>
        <a:srgbClr val="8477FE"/>
      </a:folHlink>
    </a:clrScheme>
    <a:fontScheme name="Custom 51">
      <a:majorFont>
        <a:latin typeface="Sabon Next L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uminousVTI" id="{3EBF12FF-FD44-415B-AB75-5B4F7E5C3AC4}" vid="{521B7FAE-6A8D-4468-B79A-0706294A0D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612</Words>
  <Application>Microsoft Office PowerPoint</Application>
  <PresentationFormat>Widescreen</PresentationFormat>
  <Paragraphs>58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2" baseType="lpstr">
      <vt:lpstr>Arial</vt:lpstr>
      <vt:lpstr>Avenir Next LT Pro</vt:lpstr>
      <vt:lpstr>Sabon Next LT</vt:lpstr>
      <vt:lpstr>Wingdings</vt:lpstr>
      <vt:lpstr>LuminousVTI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Angela Sivalli Ignatti</dc:creator>
  <cp:lastModifiedBy>Angela Sivalli Ignatti</cp:lastModifiedBy>
  <cp:revision>4</cp:revision>
  <dcterms:created xsi:type="dcterms:W3CDTF">2021-11-13T21:29:50Z</dcterms:created>
  <dcterms:modified xsi:type="dcterms:W3CDTF">2021-11-14T20:01:22Z</dcterms:modified>
</cp:coreProperties>
</file>